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403D95-3A64-41B7-BE11-E35417BA39E6}"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403D95-3A64-41B7-BE11-E35417BA39E6}"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403D95-3A64-41B7-BE11-E35417BA39E6}"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403D95-3A64-41B7-BE11-E35417BA39E6}"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03D95-3A64-41B7-BE11-E35417BA39E6}"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03D95-3A64-41B7-BE11-E35417BA39E6}"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03D95-3A64-41B7-BE11-E35417BA39E6}"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03D95-3A64-41B7-BE11-E35417BA39E6}" type="datetimeFigureOut">
              <a:rPr lang="en-US" smtClean="0"/>
              <a:t>11/21/2020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B22A6-B85A-4BF3-AEAC-8F9529437F9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Linear Integrated Circuits Books: Learn Electronics Syste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709" y="728682"/>
            <a:ext cx="9152709" cy="61341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305440" y="107921"/>
            <a:ext cx="6828664"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IN" sz="3200" b="1" dirty="0" smtClean="0">
                <a:solidFill>
                  <a:schemeClr val="bg1"/>
                </a:solidFill>
                <a:latin typeface="Times New Roman" pitchFamily="18" charset="0"/>
                <a:cs typeface="Times New Roman" pitchFamily="18" charset="0"/>
              </a:rPr>
              <a:t>15EC502 – Linear Integrated Circuits</a:t>
            </a:r>
            <a:endParaRPr lang="en-IN" sz="32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33678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pic>
        <p:nvPicPr>
          <p:cNvPr id="1026" name="Picture 2" descr="http://img.brainkart.com/extra3/HjHNylG.jpg"/>
          <p:cNvPicPr>
            <a:picLocks noChangeAspect="1" noChangeArrowheads="1"/>
          </p:cNvPicPr>
          <p:nvPr/>
        </p:nvPicPr>
        <p:blipFill>
          <a:blip r:embed="rId2" cstate="print"/>
          <a:srcRect/>
          <a:stretch>
            <a:fillRect/>
          </a:stretch>
        </p:blipFill>
        <p:spPr bwMode="auto">
          <a:xfrm>
            <a:off x="1168400" y="1885950"/>
            <a:ext cx="4948564" cy="3686175"/>
          </a:xfrm>
          <a:prstGeom prst="rect">
            <a:avLst/>
          </a:prstGeom>
          <a:ln>
            <a:solidFill>
              <a:srgbClr val="00B050"/>
            </a:solid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1168400" y="1228832"/>
            <a:ext cx="4948564" cy="58785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output currents IC</a:t>
            </a:r>
            <a:r>
              <a:rPr lang="en-US" sz="1700" baseline="-25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and IC</a:t>
            </a:r>
            <a:r>
              <a:rPr lang="en-US" sz="1700" baseline="-25000" dirty="0">
                <a:solidFill>
                  <a:schemeClr val="tx1"/>
                </a:solidFill>
                <a:latin typeface="Times New Roman" pitchFamily="18" charset="0"/>
                <a:ea typeface="Times New Roman" pitchFamily="18" charset="0"/>
                <a:cs typeface="Times New Roman" pitchFamily="18" charset="0"/>
              </a:rPr>
              <a:t>2</a:t>
            </a:r>
            <a:r>
              <a:rPr lang="en-US" sz="1700" dirty="0">
                <a:solidFill>
                  <a:schemeClr val="tx1"/>
                </a:solidFill>
                <a:latin typeface="Times New Roman" pitchFamily="18" charset="0"/>
                <a:ea typeface="Times New Roman" pitchFamily="18" charset="0"/>
                <a:cs typeface="Times New Roman" pitchFamily="18" charset="0"/>
              </a:rPr>
              <a:t> are related to the differential input voltage V</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by</a:t>
            </a:r>
            <a:endParaRPr lang="en-US" sz="2200" dirty="0">
              <a:solidFill>
                <a:schemeClr val="tx1"/>
              </a:solidFill>
              <a:latin typeface="Times New Roman" pitchFamily="18" charset="0"/>
              <a:cs typeface="Times New Roman" pitchFamily="18" charset="0"/>
            </a:endParaRPr>
          </a:p>
        </p:txBody>
      </p:sp>
      <p:sp>
        <p:nvSpPr>
          <p:cNvPr id="9" name="Rectangle 8"/>
          <p:cNvSpPr/>
          <p:nvPr/>
        </p:nvSpPr>
        <p:spPr>
          <a:xfrm>
            <a:off x="2286000" y="5856670"/>
            <a:ext cx="4572000" cy="587853"/>
          </a:xfrm>
          <a:prstGeom prst="rect">
            <a:avLst/>
          </a:prstGeom>
        </p:spPr>
        <p:txBody>
          <a:bodyPr lIns="64008" tIns="32004" rIns="64008" bIns="32004">
            <a:spAutoFit/>
          </a:bodyPr>
          <a:lstStyle/>
          <a:p>
            <a:r>
              <a:rPr lang="en-US" sz="1700" dirty="0">
                <a:latin typeface="Times New Roman" pitchFamily="18" charset="0"/>
                <a:ea typeface="Times New Roman" pitchFamily="18" charset="0"/>
                <a:cs typeface="Times New Roman" pitchFamily="18" charset="0"/>
              </a:rPr>
              <a:t>where V</a:t>
            </a:r>
            <a:r>
              <a:rPr lang="en-US" sz="1700" baseline="-25000" dirty="0">
                <a:latin typeface="Times New Roman" pitchFamily="18" charset="0"/>
                <a:ea typeface="Times New Roman" pitchFamily="18" charset="0"/>
                <a:cs typeface="Times New Roman" pitchFamily="18" charset="0"/>
              </a:rPr>
              <a:t>T</a:t>
            </a:r>
            <a:r>
              <a:rPr lang="en-US" sz="1700" dirty="0">
                <a:latin typeface="Times New Roman" pitchFamily="18" charset="0"/>
                <a:ea typeface="Times New Roman" pitchFamily="18" charset="0"/>
                <a:cs typeface="Times New Roman" pitchFamily="18" charset="0"/>
              </a:rPr>
              <a:t> is thermal voltage and the base currents have been neglected. </a:t>
            </a:r>
            <a:endParaRPr lang="en-US" sz="17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0" y="1035355"/>
            <a:ext cx="9144000" cy="326243"/>
          </a:xfrm>
          <a:prstGeom prst="rect">
            <a:avLst/>
          </a:prstGeom>
          <a:noFill/>
          <a:ln w="9525">
            <a:noFill/>
            <a:miter lim="800000"/>
            <a:headEnd/>
            <a:tailEnd/>
          </a:ln>
          <a:effectLst/>
        </p:spPr>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Combining above eqn., difference between the two output currents as,</a:t>
            </a:r>
            <a:endParaRPr lang="en-US" sz="2200" dirty="0">
              <a:latin typeface="Times New Roman" pitchFamily="18" charset="0"/>
              <a:cs typeface="Times New Roman" pitchFamily="18" charset="0"/>
            </a:endParaRPr>
          </a:p>
        </p:txBody>
      </p:sp>
      <p:pic>
        <p:nvPicPr>
          <p:cNvPr id="23555" name="Picture 3" descr="http://img.brainkart.com/extra3/otwiAXw.jpg"/>
          <p:cNvPicPr>
            <a:picLocks noChangeAspect="1" noChangeArrowheads="1"/>
          </p:cNvPicPr>
          <p:nvPr/>
        </p:nvPicPr>
        <p:blipFill>
          <a:blip r:embed="rId2" cstate="print"/>
          <a:srcRect/>
          <a:stretch>
            <a:fillRect/>
          </a:stretch>
        </p:blipFill>
        <p:spPr bwMode="auto">
          <a:xfrm>
            <a:off x="152400" y="1376046"/>
            <a:ext cx="8686800" cy="852805"/>
          </a:xfrm>
          <a:prstGeom prst="rect">
            <a:avLst/>
          </a:prstGeom>
          <a:noFill/>
          <a:ln>
            <a:solidFill>
              <a:srgbClr val="00B050"/>
            </a:solidFill>
          </a:ln>
        </p:spPr>
      </p:pic>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7" name="TextBox 6"/>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sp>
        <p:nvSpPr>
          <p:cNvPr id="23556" name="Rectangle 4"/>
          <p:cNvSpPr>
            <a:spLocks noChangeArrowheads="1"/>
          </p:cNvSpPr>
          <p:nvPr/>
        </p:nvSpPr>
        <p:spPr bwMode="auto">
          <a:xfrm flipH="1">
            <a:off x="50800" y="2413115"/>
            <a:ext cx="5283200" cy="33732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emitter coupled pair can be used as a simple multiplier using this configuration. When the differential input voltage  V</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&lt;&lt; V</a:t>
            </a:r>
            <a:r>
              <a:rPr lang="en-US" sz="1700" baseline="-30000" dirty="0">
                <a:solidFill>
                  <a:schemeClr val="tx1"/>
                </a:solidFill>
                <a:latin typeface="Times New Roman" pitchFamily="18" charset="0"/>
                <a:ea typeface="Times New Roman" pitchFamily="18" charset="0"/>
                <a:cs typeface="Times New Roman" pitchFamily="18" charset="0"/>
              </a:rPr>
              <a:t>T</a:t>
            </a:r>
            <a:r>
              <a:rPr lang="en-US" sz="1700" dirty="0">
                <a:solidFill>
                  <a:schemeClr val="tx1"/>
                </a:solidFill>
                <a:latin typeface="Times New Roman" pitchFamily="18" charset="0"/>
                <a:ea typeface="Times New Roman" pitchFamily="18" charset="0"/>
                <a:cs typeface="Times New Roman" pitchFamily="18" charset="0"/>
              </a:rPr>
              <a:t>, we can appropriate as given by,</a:t>
            </a: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1700" b="1" dirty="0">
                <a:solidFill>
                  <a:schemeClr val="tx1"/>
                </a:solidFill>
                <a:latin typeface="Times New Roman" pitchFamily="18" charset="0"/>
                <a:ea typeface="Times New Roman" pitchFamily="18" charset="0"/>
                <a:cs typeface="Times New Roman" pitchFamily="18" charset="0"/>
              </a:rPr>
              <a:t>∆I</a:t>
            </a:r>
            <a:r>
              <a:rPr lang="en-US" sz="1700" b="1" baseline="-30000" dirty="0">
                <a:solidFill>
                  <a:schemeClr val="tx1"/>
                </a:solidFill>
                <a:latin typeface="Times New Roman" pitchFamily="18" charset="0"/>
                <a:ea typeface="Times New Roman" pitchFamily="18" charset="0"/>
                <a:cs typeface="Times New Roman" pitchFamily="18" charset="0"/>
              </a:rPr>
              <a:t>C</a:t>
            </a:r>
            <a:r>
              <a:rPr lang="en-US" sz="1700" b="1" dirty="0">
                <a:solidFill>
                  <a:schemeClr val="tx1"/>
                </a:solidFill>
                <a:latin typeface="Times New Roman" pitchFamily="18" charset="0"/>
                <a:ea typeface="Times New Roman" pitchFamily="18" charset="0"/>
                <a:cs typeface="Times New Roman" pitchFamily="18" charset="0"/>
              </a:rPr>
              <a:t> =I</a:t>
            </a:r>
            <a:r>
              <a:rPr lang="en-US" sz="1700" b="1" baseline="-30000" dirty="0">
                <a:solidFill>
                  <a:schemeClr val="tx1"/>
                </a:solidFill>
                <a:latin typeface="Times New Roman" pitchFamily="18" charset="0"/>
                <a:ea typeface="Times New Roman" pitchFamily="18" charset="0"/>
                <a:cs typeface="Times New Roman" pitchFamily="18" charset="0"/>
              </a:rPr>
              <a:t>EE</a:t>
            </a:r>
            <a:r>
              <a:rPr lang="en-US" sz="1700" b="1" dirty="0">
                <a:solidFill>
                  <a:schemeClr val="tx1"/>
                </a:solidFill>
                <a:latin typeface="Times New Roman" pitchFamily="18" charset="0"/>
                <a:ea typeface="Times New Roman" pitchFamily="18" charset="0"/>
                <a:cs typeface="Times New Roman" pitchFamily="18" charset="0"/>
              </a:rPr>
              <a:t> ( V</a:t>
            </a:r>
            <a:r>
              <a:rPr lang="en-US" sz="1700" b="1" baseline="-30000" dirty="0">
                <a:solidFill>
                  <a:schemeClr val="tx1"/>
                </a:solidFill>
                <a:latin typeface="Times New Roman" pitchFamily="18" charset="0"/>
                <a:ea typeface="Times New Roman" pitchFamily="18" charset="0"/>
                <a:cs typeface="Times New Roman" pitchFamily="18" charset="0"/>
              </a:rPr>
              <a:t>1</a:t>
            </a:r>
            <a:r>
              <a:rPr lang="en-US" sz="1700" b="1" dirty="0">
                <a:solidFill>
                  <a:schemeClr val="tx1"/>
                </a:solidFill>
                <a:latin typeface="Times New Roman" pitchFamily="18" charset="0"/>
                <a:ea typeface="Times New Roman" pitchFamily="18" charset="0"/>
                <a:cs typeface="Times New Roman" pitchFamily="18" charset="0"/>
              </a:rPr>
              <a:t>/2V</a:t>
            </a:r>
            <a:r>
              <a:rPr lang="en-US" sz="1700" b="1" baseline="-30000" dirty="0">
                <a:solidFill>
                  <a:schemeClr val="tx1"/>
                </a:solidFill>
                <a:latin typeface="Times New Roman" pitchFamily="18" charset="0"/>
                <a:ea typeface="Times New Roman" pitchFamily="18" charset="0"/>
                <a:cs typeface="Times New Roman" pitchFamily="18" charset="0"/>
              </a:rPr>
              <a:t>T</a:t>
            </a:r>
            <a:r>
              <a:rPr lang="en-US" sz="1700" b="1" dirty="0">
                <a:solidFill>
                  <a:schemeClr val="tx1"/>
                </a:solidFill>
                <a:latin typeface="Times New Roman" pitchFamily="18" charset="0"/>
                <a:ea typeface="Times New Roman" pitchFamily="18" charset="0"/>
                <a:cs typeface="Times New Roman" pitchFamily="18" charset="0"/>
              </a:rPr>
              <a:t>)</a:t>
            </a:r>
          </a:p>
          <a:p>
            <a:pPr algn="just" defTabSz="640080" eaLnBrk="0" fontAlgn="base" hangingPunct="0">
              <a:spcBef>
                <a:spcPct val="0"/>
              </a:spcBef>
              <a:spcAft>
                <a:spcPct val="0"/>
              </a:spcAft>
              <a:tabLst>
                <a:tab pos="200025" algn="l"/>
              </a:tabLst>
            </a:pP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current I</a:t>
            </a:r>
            <a:r>
              <a:rPr lang="en-US" sz="1700" baseline="-30000" dirty="0">
                <a:solidFill>
                  <a:schemeClr val="tx1"/>
                </a:solidFill>
                <a:latin typeface="Times New Roman" pitchFamily="18" charset="0"/>
                <a:ea typeface="Times New Roman" pitchFamily="18" charset="0"/>
                <a:cs typeface="Times New Roman" pitchFamily="18" charset="0"/>
              </a:rPr>
              <a:t>EE</a:t>
            </a:r>
            <a:r>
              <a:rPr lang="en-US" sz="1700" dirty="0">
                <a:solidFill>
                  <a:schemeClr val="tx1"/>
                </a:solidFill>
                <a:latin typeface="Times New Roman" pitchFamily="18" charset="0"/>
                <a:ea typeface="Times New Roman" pitchFamily="18" charset="0"/>
                <a:cs typeface="Times New Roman" pitchFamily="18" charset="0"/>
              </a:rPr>
              <a:t> is the bias current for the emitter – coupled pair. If the current I</a:t>
            </a:r>
            <a:r>
              <a:rPr lang="en-US" sz="1700" baseline="-30000" dirty="0">
                <a:solidFill>
                  <a:schemeClr val="tx1"/>
                </a:solidFill>
                <a:latin typeface="Times New Roman" pitchFamily="18" charset="0"/>
                <a:ea typeface="Times New Roman" pitchFamily="18" charset="0"/>
                <a:cs typeface="Times New Roman" pitchFamily="18" charset="0"/>
              </a:rPr>
              <a:t>EE</a:t>
            </a:r>
            <a:r>
              <a:rPr lang="en-US" sz="1700" dirty="0">
                <a:solidFill>
                  <a:schemeClr val="tx1"/>
                </a:solidFill>
                <a:latin typeface="Times New Roman" pitchFamily="18" charset="0"/>
                <a:ea typeface="Times New Roman" pitchFamily="18" charset="0"/>
                <a:cs typeface="Times New Roman" pitchFamily="18" charset="0"/>
              </a:rPr>
              <a:t> is made proportional to a second input signal V</a:t>
            </a:r>
            <a:r>
              <a:rPr lang="en-US" sz="1700" baseline="-30000" dirty="0">
                <a:solidFill>
                  <a:schemeClr val="tx1"/>
                </a:solidFill>
                <a:latin typeface="Times New Roman" pitchFamily="18" charset="0"/>
                <a:ea typeface="Times New Roman" pitchFamily="18" charset="0"/>
                <a:cs typeface="Times New Roman" pitchFamily="18" charset="0"/>
              </a:rPr>
              <a:t>2</a:t>
            </a:r>
            <a:r>
              <a:rPr lang="en-US" sz="1700" dirty="0">
                <a:solidFill>
                  <a:schemeClr val="tx1"/>
                </a:solidFill>
                <a:latin typeface="Times New Roman" pitchFamily="18" charset="0"/>
                <a:ea typeface="Times New Roman" pitchFamily="18" charset="0"/>
                <a:cs typeface="Times New Roman" pitchFamily="18" charset="0"/>
              </a:rPr>
              <a:t>, then</a:t>
            </a: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1700" b="1" dirty="0">
                <a:solidFill>
                  <a:schemeClr val="tx1"/>
                </a:solidFill>
                <a:latin typeface="Times New Roman" pitchFamily="18" charset="0"/>
                <a:ea typeface="Times New Roman" pitchFamily="18" charset="0"/>
                <a:cs typeface="Times New Roman" pitchFamily="18" charset="0"/>
              </a:rPr>
              <a:t>I</a:t>
            </a:r>
            <a:r>
              <a:rPr lang="en-US" sz="1700" b="1" baseline="-30000" dirty="0">
                <a:solidFill>
                  <a:schemeClr val="tx1"/>
                </a:solidFill>
                <a:latin typeface="Times New Roman" pitchFamily="18" charset="0"/>
                <a:ea typeface="Times New Roman" pitchFamily="18" charset="0"/>
                <a:cs typeface="Times New Roman" pitchFamily="18" charset="0"/>
              </a:rPr>
              <a:t>EE</a:t>
            </a:r>
            <a:r>
              <a:rPr lang="en-US" sz="1700" b="1" dirty="0">
                <a:solidFill>
                  <a:schemeClr val="tx1"/>
                </a:solidFill>
                <a:latin typeface="Times New Roman" pitchFamily="18" charset="0"/>
                <a:ea typeface="Times New Roman" pitchFamily="18" charset="0"/>
                <a:cs typeface="Times New Roman" pitchFamily="18" charset="0"/>
              </a:rPr>
              <a:t> =K</a:t>
            </a:r>
            <a:r>
              <a:rPr lang="en-US" sz="1700" b="1" baseline="-30000" dirty="0">
                <a:solidFill>
                  <a:schemeClr val="tx1"/>
                </a:solidFill>
                <a:latin typeface="Times New Roman" pitchFamily="18" charset="0"/>
                <a:ea typeface="Times New Roman" pitchFamily="18" charset="0"/>
                <a:cs typeface="Times New Roman" pitchFamily="18" charset="0"/>
              </a:rPr>
              <a:t>0</a:t>
            </a:r>
            <a:r>
              <a:rPr lang="en-US" sz="1700" b="1" dirty="0">
                <a:solidFill>
                  <a:schemeClr val="tx1"/>
                </a:solidFill>
                <a:latin typeface="Times New Roman" pitchFamily="18" charset="0"/>
                <a:ea typeface="Times New Roman" pitchFamily="18" charset="0"/>
                <a:cs typeface="Times New Roman" pitchFamily="18" charset="0"/>
              </a:rPr>
              <a:t> (V</a:t>
            </a:r>
            <a:r>
              <a:rPr lang="en-US" sz="1700" b="1" baseline="-30000" dirty="0">
                <a:solidFill>
                  <a:schemeClr val="tx1"/>
                </a:solidFill>
                <a:latin typeface="Times New Roman" pitchFamily="18" charset="0"/>
                <a:ea typeface="Times New Roman" pitchFamily="18" charset="0"/>
                <a:cs typeface="Times New Roman" pitchFamily="18" charset="0"/>
              </a:rPr>
              <a:t>2</a:t>
            </a:r>
            <a:r>
              <a:rPr lang="en-US" sz="1700" b="1" dirty="0">
                <a:solidFill>
                  <a:schemeClr val="tx1"/>
                </a:solidFill>
                <a:latin typeface="Times New Roman" pitchFamily="18" charset="0"/>
                <a:ea typeface="Times New Roman" pitchFamily="18" charset="0"/>
                <a:cs typeface="Times New Roman" pitchFamily="18" charset="0"/>
              </a:rPr>
              <a:t> – V</a:t>
            </a:r>
            <a:r>
              <a:rPr lang="en-US" sz="1700" b="1" baseline="-30000" dirty="0">
                <a:solidFill>
                  <a:schemeClr val="tx1"/>
                </a:solidFill>
                <a:latin typeface="Times New Roman" pitchFamily="18" charset="0"/>
                <a:ea typeface="Times New Roman" pitchFamily="18" charset="0"/>
                <a:cs typeface="Times New Roman" pitchFamily="18" charset="0"/>
              </a:rPr>
              <a:t>BE(</a:t>
            </a:r>
            <a:r>
              <a:rPr lang="en-US" sz="1700" b="1" baseline="-25000" dirty="0">
                <a:solidFill>
                  <a:schemeClr val="tx1"/>
                </a:solidFill>
                <a:latin typeface="Times New Roman" pitchFamily="18" charset="0"/>
                <a:ea typeface="Times New Roman" pitchFamily="18" charset="0"/>
                <a:cs typeface="Times New Roman" pitchFamily="18" charset="0"/>
              </a:rPr>
              <a:t>ON)</a:t>
            </a:r>
            <a:r>
              <a:rPr lang="en-US" sz="1700" b="1" dirty="0">
                <a:solidFill>
                  <a:schemeClr val="tx1"/>
                </a:solidFill>
                <a:latin typeface="Times New Roman" pitchFamily="18" charset="0"/>
                <a:ea typeface="Times New Roman" pitchFamily="18" charset="0"/>
                <a:cs typeface="Times New Roman" pitchFamily="18" charset="0"/>
              </a:rPr>
              <a:t>)</a:t>
            </a:r>
            <a:endParaRPr lang="en-US" sz="1700" b="1" baseline="-30000" dirty="0">
              <a:solidFill>
                <a:schemeClr val="tx1"/>
              </a:solidFill>
              <a:latin typeface="Times New Roman" pitchFamily="18" charset="0"/>
              <a:ea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Substituting above eqn. , we get </a:t>
            </a: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2000" b="1" dirty="0">
                <a:solidFill>
                  <a:srgbClr val="00B0F0"/>
                </a:solidFill>
                <a:latin typeface="Times New Roman" pitchFamily="18" charset="0"/>
                <a:ea typeface="Times New Roman" pitchFamily="18" charset="0"/>
                <a:cs typeface="Times New Roman" pitchFamily="18" charset="0"/>
              </a:rPr>
              <a:t> ∆I</a:t>
            </a:r>
            <a:r>
              <a:rPr lang="en-US" sz="2000" b="1" baseline="-30000" dirty="0">
                <a:solidFill>
                  <a:srgbClr val="00B0F0"/>
                </a:solidFill>
                <a:latin typeface="Times New Roman" pitchFamily="18" charset="0"/>
                <a:ea typeface="Times New Roman" pitchFamily="18" charset="0"/>
                <a:cs typeface="Times New Roman" pitchFamily="18" charset="0"/>
              </a:rPr>
              <a:t>C</a:t>
            </a:r>
            <a:r>
              <a:rPr lang="en-US" sz="2000" b="1" dirty="0">
                <a:solidFill>
                  <a:srgbClr val="00B0F0"/>
                </a:solidFill>
                <a:latin typeface="Times New Roman" pitchFamily="18" charset="0"/>
                <a:ea typeface="Times New Roman" pitchFamily="18" charset="0"/>
                <a:cs typeface="Times New Roman" pitchFamily="18" charset="0"/>
              </a:rPr>
              <a:t>  = K</a:t>
            </a:r>
            <a:r>
              <a:rPr lang="en-US" sz="2000" b="1" baseline="-30000" dirty="0">
                <a:solidFill>
                  <a:srgbClr val="00B0F0"/>
                </a:solidFill>
                <a:latin typeface="Times New Roman" pitchFamily="18" charset="0"/>
                <a:ea typeface="Times New Roman" pitchFamily="18" charset="0"/>
                <a:cs typeface="Times New Roman" pitchFamily="18" charset="0"/>
              </a:rPr>
              <a:t>0</a:t>
            </a:r>
            <a:r>
              <a:rPr lang="en-US" sz="2000" b="1" dirty="0">
                <a:solidFill>
                  <a:srgbClr val="00B0F0"/>
                </a:solidFill>
                <a:latin typeface="Times New Roman" pitchFamily="18" charset="0"/>
                <a:ea typeface="Times New Roman" pitchFamily="18" charset="0"/>
                <a:cs typeface="Times New Roman" pitchFamily="18" charset="0"/>
              </a:rPr>
              <a:t>V</a:t>
            </a:r>
            <a:r>
              <a:rPr lang="en-US" sz="2000" b="1" baseline="-30000" dirty="0">
                <a:solidFill>
                  <a:srgbClr val="00B0F0"/>
                </a:solidFill>
                <a:latin typeface="Times New Roman" pitchFamily="18" charset="0"/>
                <a:ea typeface="Times New Roman" pitchFamily="18" charset="0"/>
                <a:cs typeface="Times New Roman" pitchFamily="18" charset="0"/>
              </a:rPr>
              <a:t>1</a:t>
            </a:r>
            <a:r>
              <a:rPr lang="en-US" sz="2000" b="1" dirty="0">
                <a:solidFill>
                  <a:srgbClr val="00B0F0"/>
                </a:solidFill>
                <a:latin typeface="Times New Roman" pitchFamily="18" charset="0"/>
                <a:ea typeface="Times New Roman" pitchFamily="18" charset="0"/>
                <a:cs typeface="Times New Roman" pitchFamily="18" charset="0"/>
              </a:rPr>
              <a:t> (V</a:t>
            </a:r>
            <a:r>
              <a:rPr lang="en-US" sz="2000" b="1" baseline="-30000" dirty="0">
                <a:solidFill>
                  <a:srgbClr val="00B0F0"/>
                </a:solidFill>
                <a:latin typeface="Times New Roman" pitchFamily="18" charset="0"/>
                <a:ea typeface="Times New Roman" pitchFamily="18" charset="0"/>
                <a:cs typeface="Times New Roman" pitchFamily="18" charset="0"/>
              </a:rPr>
              <a:t>2</a:t>
            </a:r>
            <a:r>
              <a:rPr lang="en-US" sz="2000" b="1" dirty="0">
                <a:solidFill>
                  <a:srgbClr val="00B0F0"/>
                </a:solidFill>
                <a:latin typeface="Times New Roman" pitchFamily="18" charset="0"/>
                <a:ea typeface="Times New Roman" pitchFamily="18" charset="0"/>
                <a:cs typeface="Times New Roman" pitchFamily="18" charset="0"/>
              </a:rPr>
              <a:t> – V</a:t>
            </a:r>
            <a:r>
              <a:rPr lang="en-US" sz="2000" b="1" baseline="-30000" dirty="0">
                <a:solidFill>
                  <a:srgbClr val="00B0F0"/>
                </a:solidFill>
                <a:latin typeface="Times New Roman" pitchFamily="18" charset="0"/>
                <a:ea typeface="Times New Roman" pitchFamily="18" charset="0"/>
                <a:cs typeface="Times New Roman" pitchFamily="18" charset="0"/>
              </a:rPr>
              <a:t>BE(ON)</a:t>
            </a:r>
            <a:r>
              <a:rPr lang="en-US" sz="2000" b="1" dirty="0">
                <a:solidFill>
                  <a:srgbClr val="00B0F0"/>
                </a:solidFill>
                <a:latin typeface="Times New Roman" pitchFamily="18" charset="0"/>
                <a:ea typeface="Times New Roman" pitchFamily="18" charset="0"/>
                <a:cs typeface="Times New Roman" pitchFamily="18" charset="0"/>
              </a:rPr>
              <a:t>)/2V</a:t>
            </a:r>
            <a:r>
              <a:rPr lang="en-US" sz="2000" b="1" baseline="-30000" dirty="0">
                <a:solidFill>
                  <a:srgbClr val="00B0F0"/>
                </a:solidFill>
                <a:latin typeface="Times New Roman" pitchFamily="18" charset="0"/>
                <a:ea typeface="Times New Roman" pitchFamily="18" charset="0"/>
                <a:cs typeface="Times New Roman" pitchFamily="18" charset="0"/>
              </a:rPr>
              <a:t>T</a:t>
            </a:r>
            <a:endParaRPr lang="en-US" sz="2000" b="1" dirty="0">
              <a:solidFill>
                <a:srgbClr val="00B0F0"/>
              </a:solidFill>
              <a:latin typeface="Times New Roman" pitchFamily="18" charset="0"/>
              <a:cs typeface="Times New Roman" pitchFamily="18" charset="0"/>
            </a:endParaRPr>
          </a:p>
        </p:txBody>
      </p:sp>
      <p:pic>
        <p:nvPicPr>
          <p:cNvPr id="23558" name="Picture 6" descr="http://img.brainkart.com/extra3/zMfk0Zn.jpg"/>
          <p:cNvPicPr>
            <a:picLocks noChangeAspect="1" noChangeArrowheads="1"/>
          </p:cNvPicPr>
          <p:nvPr/>
        </p:nvPicPr>
        <p:blipFill>
          <a:blip r:embed="rId3" cstate="print"/>
          <a:srcRect/>
          <a:stretch>
            <a:fillRect/>
          </a:stretch>
        </p:blipFill>
        <p:spPr bwMode="auto">
          <a:xfrm>
            <a:off x="5411646" y="3771900"/>
            <a:ext cx="3732354" cy="2736057"/>
          </a:xfrm>
          <a:prstGeom prst="rect">
            <a:avLst/>
          </a:prstGeom>
          <a:ln>
            <a:solidFill>
              <a:srgbClr val="FF99FF"/>
            </a:solid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pic>
        <p:nvPicPr>
          <p:cNvPr id="24578" name="Picture 2" descr="http://img.brainkart.com/extra3/VIdSHf9.jpg"/>
          <p:cNvPicPr>
            <a:picLocks noChangeAspect="1" noChangeArrowheads="1"/>
          </p:cNvPicPr>
          <p:nvPr/>
        </p:nvPicPr>
        <p:blipFill>
          <a:blip r:embed="rId2" cstate="print"/>
          <a:srcRect/>
          <a:stretch>
            <a:fillRect/>
          </a:stretch>
        </p:blipFill>
        <p:spPr bwMode="auto">
          <a:xfrm>
            <a:off x="127808" y="1257300"/>
            <a:ext cx="4444192" cy="4171950"/>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
        <p:nvSpPr>
          <p:cNvPr id="7" name="Rectangle 6"/>
          <p:cNvSpPr/>
          <p:nvPr/>
        </p:nvSpPr>
        <p:spPr>
          <a:xfrm>
            <a:off x="4724400" y="1600200"/>
            <a:ext cx="4216400" cy="2003625"/>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It is a simple modulator circuit constructed using a differential amplifier.</a:t>
            </a:r>
          </a:p>
          <a:p>
            <a:pPr marL="360045" indent="-360045" algn="just">
              <a:buFont typeface="Wingdings" pitchFamily="2" charset="2"/>
              <a:buChar char="Ø"/>
            </a:pPr>
            <a:r>
              <a:rPr lang="en-US" dirty="0" smtClean="0">
                <a:latin typeface="Times New Roman" pitchFamily="18" charset="0"/>
                <a:cs typeface="Times New Roman" pitchFamily="18" charset="0"/>
              </a:rPr>
              <a:t>It can be used as a multiplier, provided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is small and much less than 50mV and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greater than V</a:t>
            </a:r>
            <a:r>
              <a:rPr lang="en-US" baseline="-25000" dirty="0" smtClean="0">
                <a:latin typeface="Times New Roman" pitchFamily="18" charset="0"/>
                <a:cs typeface="Times New Roman" pitchFamily="18" charset="0"/>
              </a:rPr>
              <a:t>BE</a:t>
            </a:r>
            <a:r>
              <a:rPr lang="en-US" dirty="0" smtClean="0">
                <a:latin typeface="Times New Roman" pitchFamily="18" charset="0"/>
                <a:cs typeface="Times New Roman" pitchFamily="18" charset="0"/>
              </a:rPr>
              <a:t> (on). </a:t>
            </a:r>
          </a:p>
        </p:txBody>
      </p:sp>
      <p:sp>
        <p:nvSpPr>
          <p:cNvPr id="9" name="TextBox 8"/>
          <p:cNvSpPr txBox="1"/>
          <p:nvPr/>
        </p:nvSpPr>
        <p:spPr>
          <a:xfrm>
            <a:off x="4724400" y="3330729"/>
            <a:ext cx="4216400" cy="3111621"/>
          </a:xfrm>
          <a:prstGeom prst="rect">
            <a:avLst/>
          </a:prstGeom>
        </p:spPr>
        <p:style>
          <a:lnRef idx="1">
            <a:schemeClr val="accent5"/>
          </a:lnRef>
          <a:fillRef idx="2">
            <a:schemeClr val="accent5"/>
          </a:fillRef>
          <a:effectRef idx="1">
            <a:schemeClr val="accent5"/>
          </a:effectRef>
          <a:fontRef idx="minor">
            <a:schemeClr val="dk1"/>
          </a:fontRef>
        </p:style>
        <p:txBody>
          <a:bodyPr wrap="square" lIns="64008" tIns="32004" rIns="64008" bIns="32004" rtlCol="0">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But, the multiplier circuit shown in figure has several </a:t>
            </a:r>
            <a:r>
              <a:rPr lang="en-US" b="1" dirty="0" smtClean="0">
                <a:solidFill>
                  <a:srgbClr val="FF0000"/>
                </a:solidFill>
                <a:latin typeface="Times New Roman" pitchFamily="18" charset="0"/>
                <a:cs typeface="Times New Roman" pitchFamily="18" charset="0"/>
              </a:rPr>
              <a:t>limitations</a:t>
            </a:r>
            <a:r>
              <a:rPr lang="en-US" dirty="0" smtClean="0">
                <a:latin typeface="Times New Roman" pitchFamily="18" charset="0"/>
                <a:cs typeface="Times New Roman" pitchFamily="18" charset="0"/>
              </a:rPr>
              <a:t>. </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first</a:t>
            </a:r>
            <a:r>
              <a:rPr lang="en-US" dirty="0" smtClean="0">
                <a:latin typeface="Times New Roman" pitchFamily="18" charset="0"/>
                <a:cs typeface="Times New Roman" pitchFamily="18" charset="0"/>
              </a:rPr>
              <a:t> limitation is that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offset by V</a:t>
            </a:r>
            <a:r>
              <a:rPr lang="en-US" baseline="-25000" dirty="0" smtClean="0">
                <a:latin typeface="Times New Roman" pitchFamily="18" charset="0"/>
                <a:cs typeface="Times New Roman" pitchFamily="18" charset="0"/>
              </a:rPr>
              <a:t>BE</a:t>
            </a:r>
            <a:r>
              <a:rPr lang="en-US" dirty="0" smtClean="0">
                <a:latin typeface="Times New Roman" pitchFamily="18" charset="0"/>
                <a:cs typeface="Times New Roman" pitchFamily="18" charset="0"/>
              </a:rPr>
              <a:t> (on).</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second</a:t>
            </a:r>
            <a:r>
              <a:rPr lang="en-US" dirty="0" smtClean="0">
                <a:latin typeface="Times New Roman" pitchFamily="18" charset="0"/>
                <a:cs typeface="Times New Roman" pitchFamily="18" charset="0"/>
              </a:rPr>
              <a:t> is that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must always be positive which results in only a two-quadrant multiplier operation. </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third</a:t>
            </a:r>
            <a:r>
              <a:rPr lang="en-US" dirty="0" smtClean="0">
                <a:latin typeface="Times New Roman" pitchFamily="18" charset="0"/>
                <a:cs typeface="Times New Roman" pitchFamily="18" charset="0"/>
              </a:rPr>
              <a:t> limitation is that, the </a:t>
            </a:r>
            <a:r>
              <a:rPr lang="en-US" b="1" dirty="0" err="1" smtClean="0">
                <a:latin typeface="Times New Roman" pitchFamily="18" charset="0"/>
                <a:cs typeface="Times New Roman" pitchFamily="18" charset="0"/>
              </a:rPr>
              <a:t>tanh</a:t>
            </a:r>
            <a:r>
              <a:rPr lang="en-US" b="1" dirty="0" smtClean="0">
                <a:latin typeface="Times New Roman" pitchFamily="18" charset="0"/>
                <a:cs typeface="Times New Roman" pitchFamily="18" charset="0"/>
              </a:rPr>
              <a:t> (X) </a:t>
            </a:r>
            <a:r>
              <a:rPr lang="en-US" dirty="0" smtClean="0">
                <a:latin typeface="Times New Roman" pitchFamily="18" charset="0"/>
                <a:cs typeface="Times New Roman" pitchFamily="18" charset="0"/>
              </a:rPr>
              <a:t>is approximately as X, where X =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/2V</a:t>
            </a:r>
            <a:r>
              <a:rPr lang="en-US" baseline="-25000"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 The first two limitations are overcome in the Gilbert cell.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pic>
        <p:nvPicPr>
          <p:cNvPr id="25602" name="Picture 2" descr="http://img.brainkart.com/extra3/cvhgn6v.jpg"/>
          <p:cNvPicPr>
            <a:picLocks noChangeAspect="1" noChangeArrowheads="1"/>
          </p:cNvPicPr>
          <p:nvPr/>
        </p:nvPicPr>
        <p:blipFill>
          <a:blip r:embed="rId2" cstate="print"/>
          <a:srcRect/>
          <a:stretch>
            <a:fillRect/>
          </a:stretch>
        </p:blipFill>
        <p:spPr bwMode="auto">
          <a:xfrm>
            <a:off x="1727200" y="1040128"/>
            <a:ext cx="5689600" cy="5760722"/>
          </a:xfrm>
          <a:prstGeom prst="rect">
            <a:avLst/>
          </a:prstGeom>
          <a:ln>
            <a:solidFill>
              <a:srgbClr val="00B0F0"/>
            </a:solid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0" y="1098905"/>
            <a:ext cx="9144000" cy="160351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Gilbert multiplier cell is a modification of the emitter coupled cell and this allows four – quadrant multiplication. Therefore, it forms the basis of most of the integrated circuit balanced Multipliers. </a:t>
            </a:r>
          </a:p>
          <a:p>
            <a:pPr marL="320040" indent="-320040"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Two cross- coupled emitter- coupled pairs in series connection with an emitter coupled pair form the structure of the Gilbert multiplier cell.</a:t>
            </a:r>
            <a:endParaRPr lang="en-US" sz="20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26626" name="Rectangle 2"/>
          <p:cNvSpPr>
            <a:spLocks noChangeArrowheads="1"/>
          </p:cNvSpPr>
          <p:nvPr/>
        </p:nvSpPr>
        <p:spPr bwMode="auto">
          <a:xfrm>
            <a:off x="177146" y="2841072"/>
            <a:ext cx="5052089"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The collector current of Q</a:t>
            </a:r>
            <a:r>
              <a:rPr lang="en-US" sz="2000" baseline="-30000" dirty="0">
                <a:latin typeface="Times New Roman" pitchFamily="18" charset="0"/>
                <a:ea typeface="Times New Roman" pitchFamily="18" charset="0"/>
                <a:cs typeface="Times New Roman" pitchFamily="18" charset="0"/>
              </a:rPr>
              <a:t>3</a:t>
            </a:r>
            <a:r>
              <a:rPr lang="en-US" sz="2000" dirty="0">
                <a:latin typeface="Times New Roman" pitchFamily="18" charset="0"/>
                <a:ea typeface="Times New Roman" pitchFamily="18" charset="0"/>
                <a:cs typeface="Times New Roman" pitchFamily="18" charset="0"/>
              </a:rPr>
              <a:t> and Q</a:t>
            </a:r>
            <a:r>
              <a:rPr lang="en-US" sz="2000" baseline="-30000" dirty="0">
                <a:latin typeface="Times New Roman" pitchFamily="18" charset="0"/>
                <a:ea typeface="Times New Roman" pitchFamily="18" charset="0"/>
                <a:cs typeface="Times New Roman" pitchFamily="18" charset="0"/>
              </a:rPr>
              <a:t>4</a:t>
            </a:r>
            <a:r>
              <a:rPr lang="en-US" sz="2000" dirty="0">
                <a:latin typeface="Times New Roman" pitchFamily="18" charset="0"/>
                <a:ea typeface="Times New Roman" pitchFamily="18" charset="0"/>
                <a:cs typeface="Times New Roman" pitchFamily="18" charset="0"/>
              </a:rPr>
              <a:t> are given by </a:t>
            </a:r>
            <a:endParaRPr lang="en-US" sz="2000" dirty="0">
              <a:latin typeface="Times New Roman" pitchFamily="18" charset="0"/>
              <a:cs typeface="Times New Roman" pitchFamily="18" charset="0"/>
            </a:endParaRPr>
          </a:p>
        </p:txBody>
      </p:sp>
      <p:pic>
        <p:nvPicPr>
          <p:cNvPr id="26628" name="Picture 4" descr="http://img.brainkart.com/extra3/sMwPBAS.jpg"/>
          <p:cNvPicPr>
            <a:picLocks noChangeAspect="1" noChangeArrowheads="1"/>
          </p:cNvPicPr>
          <p:nvPr/>
        </p:nvPicPr>
        <p:blipFill>
          <a:blip r:embed="rId2" cstate="print"/>
          <a:srcRect b="19047"/>
          <a:stretch>
            <a:fillRect/>
          </a:stretch>
        </p:blipFill>
        <p:spPr bwMode="auto">
          <a:xfrm>
            <a:off x="940468" y="3257550"/>
            <a:ext cx="5023658" cy="9715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6629" name="Rectangle 5"/>
          <p:cNvSpPr>
            <a:spLocks noChangeArrowheads="1"/>
          </p:cNvSpPr>
          <p:nvPr/>
        </p:nvSpPr>
        <p:spPr bwMode="auto">
          <a:xfrm>
            <a:off x="108314" y="4557246"/>
            <a:ext cx="6027676"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Similarly, the collector current of Q</a:t>
            </a:r>
            <a:r>
              <a:rPr lang="en-US" sz="2000" baseline="-30000" dirty="0">
                <a:latin typeface="Times New Roman" pitchFamily="18" charset="0"/>
                <a:ea typeface="Times New Roman" pitchFamily="18" charset="0"/>
                <a:cs typeface="Times New Roman" pitchFamily="18" charset="0"/>
              </a:rPr>
              <a:t>5</a:t>
            </a:r>
            <a:r>
              <a:rPr lang="en-US" sz="2000" dirty="0">
                <a:latin typeface="Times New Roman" pitchFamily="18" charset="0"/>
                <a:ea typeface="Times New Roman" pitchFamily="18" charset="0"/>
                <a:cs typeface="Times New Roman" pitchFamily="18" charset="0"/>
              </a:rPr>
              <a:t> and Q</a:t>
            </a:r>
            <a:r>
              <a:rPr lang="en-US" sz="2000" baseline="-30000" dirty="0">
                <a:latin typeface="Times New Roman" pitchFamily="18" charset="0"/>
                <a:ea typeface="Times New Roman" pitchFamily="18" charset="0"/>
                <a:cs typeface="Times New Roman" pitchFamily="18" charset="0"/>
              </a:rPr>
              <a:t>6</a:t>
            </a:r>
            <a:r>
              <a:rPr lang="en-US" sz="2000" dirty="0">
                <a:latin typeface="Times New Roman" pitchFamily="18" charset="0"/>
                <a:ea typeface="Times New Roman" pitchFamily="18" charset="0"/>
                <a:cs typeface="Times New Roman" pitchFamily="18" charset="0"/>
              </a:rPr>
              <a:t> are given by </a:t>
            </a:r>
            <a:endParaRPr lang="en-US" sz="2000" dirty="0">
              <a:latin typeface="Times New Roman" pitchFamily="18" charset="0"/>
              <a:cs typeface="Times New Roman" pitchFamily="18" charset="0"/>
            </a:endParaRPr>
          </a:p>
        </p:txBody>
      </p:sp>
      <p:pic>
        <p:nvPicPr>
          <p:cNvPr id="26631" name="Picture 7" descr="http://img.brainkart.com/extra3/Q1WQAgC.jpg"/>
          <p:cNvPicPr>
            <a:picLocks noChangeAspect="1" noChangeArrowheads="1"/>
          </p:cNvPicPr>
          <p:nvPr/>
        </p:nvPicPr>
        <p:blipFill>
          <a:blip r:embed="rId3" cstate="print"/>
          <a:srcRect/>
          <a:stretch>
            <a:fillRect/>
          </a:stretch>
        </p:blipFill>
        <p:spPr bwMode="auto">
          <a:xfrm>
            <a:off x="1188926" y="5029200"/>
            <a:ext cx="5364274" cy="9715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6" name="Rectangle 5"/>
          <p:cNvSpPr/>
          <p:nvPr/>
        </p:nvSpPr>
        <p:spPr>
          <a:xfrm>
            <a:off x="254000" y="1085850"/>
            <a:ext cx="7569200" cy="372410"/>
          </a:xfrm>
          <a:prstGeom prst="rect">
            <a:avLst/>
          </a:prstGeom>
        </p:spPr>
        <p:txBody>
          <a:bodyPr wrap="square" lIns="64008" tIns="32004" rIns="64008" bIns="32004">
            <a:spAutoFit/>
          </a:bodyPr>
          <a:lstStyle/>
          <a:p>
            <a:r>
              <a:rPr lang="en-US" sz="2000" dirty="0">
                <a:latin typeface="Times New Roman" pitchFamily="18" charset="0"/>
                <a:cs typeface="Times New Roman" pitchFamily="18" charset="0"/>
              </a:rPr>
              <a:t> Collector current I</a:t>
            </a:r>
            <a:r>
              <a:rPr lang="en-US" sz="2000" baseline="-25000" dirty="0">
                <a:latin typeface="Times New Roman" pitchFamily="18" charset="0"/>
                <a:cs typeface="Times New Roman" pitchFamily="18" charset="0"/>
              </a:rPr>
              <a:t>C1</a:t>
            </a:r>
            <a:r>
              <a:rPr lang="en-US" sz="2000" dirty="0">
                <a:latin typeface="Times New Roman" pitchFamily="18" charset="0"/>
                <a:cs typeface="Times New Roman" pitchFamily="18" charset="0"/>
              </a:rPr>
              <a:t> and I</a:t>
            </a:r>
            <a:r>
              <a:rPr lang="en-US" sz="2000" baseline="-25000" dirty="0">
                <a:latin typeface="Times New Roman" pitchFamily="18" charset="0"/>
                <a:cs typeface="Times New Roman" pitchFamily="18" charset="0"/>
              </a:rPr>
              <a:t>C2</a:t>
            </a:r>
            <a:r>
              <a:rPr lang="en-US" sz="2000" dirty="0">
                <a:latin typeface="Times New Roman" pitchFamily="18" charset="0"/>
                <a:cs typeface="Times New Roman" pitchFamily="18" charset="0"/>
              </a:rPr>
              <a:t> of transistors 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and Q</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can be expressed as</a:t>
            </a:r>
            <a:endParaRPr lang="en-US" sz="2000" dirty="0">
              <a:latin typeface="Times New Roman" pitchFamily="18" charset="0"/>
              <a:cs typeface="Times New Roman" pitchFamily="18" charset="0"/>
            </a:endParaRPr>
          </a:p>
        </p:txBody>
      </p:sp>
      <p:pic>
        <p:nvPicPr>
          <p:cNvPr id="28674" name="Picture 2" descr="http://img.brainkart.com/extra3/ZbziEFT.jpg"/>
          <p:cNvPicPr>
            <a:picLocks noChangeAspect="1" noChangeArrowheads="1"/>
          </p:cNvPicPr>
          <p:nvPr/>
        </p:nvPicPr>
        <p:blipFill>
          <a:blip r:embed="rId2" cstate="print"/>
          <a:srcRect/>
          <a:stretch>
            <a:fillRect/>
          </a:stretch>
        </p:blipFill>
        <p:spPr bwMode="auto">
          <a:xfrm>
            <a:off x="1016000" y="1657350"/>
            <a:ext cx="5486385" cy="914400"/>
          </a:xfrm>
          <a:prstGeom prst="rect">
            <a:avLst/>
          </a:prstGeom>
          <a:noFill/>
          <a:ln>
            <a:solidFill>
              <a:srgbClr val="FF0000"/>
            </a:solidFill>
          </a:ln>
        </p:spPr>
      </p:pic>
      <p:sp>
        <p:nvSpPr>
          <p:cNvPr id="28675" name="Rectangle 3"/>
          <p:cNvSpPr>
            <a:spLocks noChangeArrowheads="1"/>
          </p:cNvSpPr>
          <p:nvPr/>
        </p:nvSpPr>
        <p:spPr bwMode="auto">
          <a:xfrm>
            <a:off x="131117" y="2728446"/>
            <a:ext cx="5561844"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Substituting the above equation in I</a:t>
            </a:r>
            <a:r>
              <a:rPr lang="en-US" sz="2000" baseline="-30000" dirty="0">
                <a:latin typeface="Times New Roman" pitchFamily="18" charset="0"/>
                <a:ea typeface="Times New Roman" pitchFamily="18" charset="0"/>
                <a:cs typeface="Times New Roman" pitchFamily="18" charset="0"/>
              </a:rPr>
              <a:t>C3</a:t>
            </a:r>
            <a:r>
              <a:rPr lang="en-US" sz="2000" dirty="0">
                <a:latin typeface="Times New Roman" pitchFamily="18" charset="0"/>
                <a:ea typeface="Times New Roman" pitchFamily="18" charset="0"/>
                <a:cs typeface="Times New Roman" pitchFamily="18" charset="0"/>
              </a:rPr>
              <a:t> and I</a:t>
            </a:r>
            <a:r>
              <a:rPr lang="en-US" sz="2000" baseline="-30000" dirty="0">
                <a:latin typeface="Times New Roman" pitchFamily="18" charset="0"/>
                <a:ea typeface="Times New Roman" pitchFamily="18" charset="0"/>
                <a:cs typeface="Times New Roman" pitchFamily="18" charset="0"/>
              </a:rPr>
              <a:t>C4</a:t>
            </a:r>
            <a:r>
              <a:rPr lang="en-US" sz="2000" dirty="0">
                <a:latin typeface="Times New Roman" pitchFamily="18" charset="0"/>
                <a:ea typeface="Times New Roman" pitchFamily="18" charset="0"/>
                <a:cs typeface="Times New Roman" pitchFamily="18" charset="0"/>
              </a:rPr>
              <a:t>, we get</a:t>
            </a:r>
            <a:endParaRPr lang="en-US" sz="2000" dirty="0">
              <a:latin typeface="Times New Roman" pitchFamily="18" charset="0"/>
              <a:cs typeface="Times New Roman" pitchFamily="18" charset="0"/>
            </a:endParaRPr>
          </a:p>
        </p:txBody>
      </p:sp>
      <p:pic>
        <p:nvPicPr>
          <p:cNvPr id="28677" name="Picture 5" descr="http://img.brainkart.com/extra3/KyOSHsq.jpg"/>
          <p:cNvPicPr>
            <a:picLocks noChangeAspect="1" noChangeArrowheads="1"/>
          </p:cNvPicPr>
          <p:nvPr/>
        </p:nvPicPr>
        <p:blipFill>
          <a:blip r:embed="rId3" cstate="print"/>
          <a:srcRect b="7143"/>
          <a:stretch>
            <a:fillRect/>
          </a:stretch>
        </p:blipFill>
        <p:spPr bwMode="auto">
          <a:xfrm>
            <a:off x="846667" y="3314700"/>
            <a:ext cx="7586133" cy="1485900"/>
          </a:xfrm>
          <a:prstGeom prst="rect">
            <a:avLst/>
          </a:prstGeom>
          <a:noFill/>
          <a:ln>
            <a:solidFill>
              <a:srgbClr val="00B050"/>
            </a:solidFill>
          </a:ln>
        </p:spPr>
      </p:pic>
      <p:sp>
        <p:nvSpPr>
          <p:cNvPr id="28678" name="Rectangle 6"/>
          <p:cNvSpPr>
            <a:spLocks noChangeArrowheads="1"/>
          </p:cNvSpPr>
          <p:nvPr/>
        </p:nvSpPr>
        <p:spPr bwMode="auto">
          <a:xfrm>
            <a:off x="427330" y="4841322"/>
            <a:ext cx="4933466"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Similarly substituting I</a:t>
            </a:r>
            <a:r>
              <a:rPr lang="en-US" sz="2000" baseline="-30000" dirty="0">
                <a:latin typeface="Times New Roman" pitchFamily="18" charset="0"/>
                <a:ea typeface="Times New Roman" pitchFamily="18" charset="0"/>
                <a:cs typeface="Times New Roman" pitchFamily="18" charset="0"/>
              </a:rPr>
              <a:t>c2</a:t>
            </a:r>
            <a:r>
              <a:rPr lang="en-US" sz="2000" dirty="0">
                <a:latin typeface="Times New Roman" pitchFamily="18" charset="0"/>
                <a:ea typeface="Times New Roman" pitchFamily="18" charset="0"/>
                <a:cs typeface="Times New Roman" pitchFamily="18" charset="0"/>
              </a:rPr>
              <a:t> in I</a:t>
            </a:r>
            <a:r>
              <a:rPr lang="en-US" sz="2000" baseline="-30000" dirty="0">
                <a:latin typeface="Times New Roman" pitchFamily="18" charset="0"/>
                <a:ea typeface="Times New Roman" pitchFamily="18" charset="0"/>
                <a:cs typeface="Times New Roman" pitchFamily="18" charset="0"/>
              </a:rPr>
              <a:t>c5</a:t>
            </a:r>
            <a:r>
              <a:rPr lang="en-US" sz="2000" dirty="0">
                <a:latin typeface="Times New Roman" pitchFamily="18" charset="0"/>
                <a:ea typeface="Times New Roman" pitchFamily="18" charset="0"/>
                <a:cs typeface="Times New Roman" pitchFamily="18" charset="0"/>
              </a:rPr>
              <a:t> and I</a:t>
            </a:r>
            <a:r>
              <a:rPr lang="en-US" sz="2000" baseline="-30000" dirty="0">
                <a:latin typeface="Times New Roman" pitchFamily="18" charset="0"/>
                <a:ea typeface="Times New Roman" pitchFamily="18" charset="0"/>
                <a:cs typeface="Times New Roman" pitchFamily="18" charset="0"/>
              </a:rPr>
              <a:t>C6</a:t>
            </a:r>
            <a:r>
              <a:rPr lang="en-US" sz="2000" dirty="0">
                <a:latin typeface="Times New Roman" pitchFamily="18" charset="0"/>
                <a:ea typeface="Times New Roman" pitchFamily="18" charset="0"/>
                <a:cs typeface="Times New Roman" pitchFamily="18" charset="0"/>
              </a:rPr>
              <a:t> , we get,</a:t>
            </a:r>
            <a:endParaRPr lang="en-US" sz="2000" dirty="0">
              <a:latin typeface="Times New Roman" pitchFamily="18" charset="0"/>
              <a:cs typeface="Times New Roman" pitchFamily="18" charset="0"/>
            </a:endParaRPr>
          </a:p>
        </p:txBody>
      </p:sp>
      <p:pic>
        <p:nvPicPr>
          <p:cNvPr id="28680" name="Picture 8" descr="http://img.brainkart.com/extra3/zMbfaij.jpg"/>
          <p:cNvPicPr>
            <a:picLocks noChangeAspect="1" noChangeArrowheads="1"/>
          </p:cNvPicPr>
          <p:nvPr/>
        </p:nvPicPr>
        <p:blipFill>
          <a:blip r:embed="rId4" cstate="print"/>
          <a:srcRect/>
          <a:stretch>
            <a:fillRect/>
          </a:stretch>
        </p:blipFill>
        <p:spPr bwMode="auto">
          <a:xfrm>
            <a:off x="1676400" y="5314950"/>
            <a:ext cx="6434919" cy="13144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27649" name="Rectangle 1"/>
          <p:cNvSpPr>
            <a:spLocks noChangeArrowheads="1"/>
          </p:cNvSpPr>
          <p:nvPr/>
        </p:nvSpPr>
        <p:spPr bwMode="auto">
          <a:xfrm>
            <a:off x="1444236" y="1283449"/>
            <a:ext cx="5700343" cy="237295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The differential output current I is given by</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∆I =I</a:t>
            </a:r>
            <a:r>
              <a:rPr lang="en-US" sz="2500" baseline="-30000" dirty="0">
                <a:solidFill>
                  <a:schemeClr val="tx1"/>
                </a:solidFill>
                <a:latin typeface="Times New Roman" pitchFamily="18" charset="0"/>
                <a:ea typeface="Times New Roman" pitchFamily="18" charset="0"/>
                <a:cs typeface="Times New Roman" pitchFamily="18" charset="0"/>
              </a:rPr>
              <a:t>L1</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L2</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C3</a:t>
            </a:r>
            <a:r>
              <a:rPr lang="en-US" sz="2500" dirty="0">
                <a:solidFill>
                  <a:schemeClr val="tx1"/>
                </a:solidFill>
                <a:latin typeface="Times New Roman" pitchFamily="18" charset="0"/>
                <a:ea typeface="Times New Roman" pitchFamily="18" charset="0"/>
                <a:cs typeface="Times New Roman" pitchFamily="18" charset="0"/>
              </a:rPr>
              <a:t> +I</a:t>
            </a:r>
            <a:r>
              <a:rPr lang="en-US" sz="2500" baseline="-30000" dirty="0">
                <a:solidFill>
                  <a:schemeClr val="tx1"/>
                </a:solidFill>
                <a:latin typeface="Times New Roman" pitchFamily="18" charset="0"/>
                <a:ea typeface="Times New Roman" pitchFamily="18" charset="0"/>
                <a:cs typeface="Times New Roman" pitchFamily="18" charset="0"/>
              </a:rPr>
              <a:t>C5</a:t>
            </a:r>
            <a:r>
              <a:rPr lang="en-US" sz="2500" dirty="0">
                <a:solidFill>
                  <a:schemeClr val="tx1"/>
                </a:solidFill>
                <a:latin typeface="Times New Roman" pitchFamily="18" charset="0"/>
                <a:ea typeface="Times New Roman" pitchFamily="18" charset="0"/>
                <a:cs typeface="Times New Roman" pitchFamily="18" charset="0"/>
              </a:rPr>
              <a:t>) - ( I</a:t>
            </a:r>
            <a:r>
              <a:rPr lang="en-US" sz="2500" baseline="-30000" dirty="0">
                <a:solidFill>
                  <a:schemeClr val="tx1"/>
                </a:solidFill>
                <a:latin typeface="Times New Roman" pitchFamily="18" charset="0"/>
                <a:ea typeface="Times New Roman" pitchFamily="18" charset="0"/>
                <a:cs typeface="Times New Roman" pitchFamily="18" charset="0"/>
              </a:rPr>
              <a:t>C4</a:t>
            </a:r>
            <a:r>
              <a:rPr lang="en-US" sz="2500" dirty="0">
                <a:solidFill>
                  <a:schemeClr val="tx1"/>
                </a:solidFill>
                <a:latin typeface="Times New Roman" pitchFamily="18" charset="0"/>
                <a:ea typeface="Times New Roman" pitchFamily="18" charset="0"/>
                <a:cs typeface="Times New Roman" pitchFamily="18" charset="0"/>
              </a:rPr>
              <a:t>+I</a:t>
            </a:r>
            <a:r>
              <a:rPr lang="en-US" sz="2500" baseline="-30000" dirty="0">
                <a:solidFill>
                  <a:schemeClr val="tx1"/>
                </a:solidFill>
                <a:latin typeface="Times New Roman" pitchFamily="18" charset="0"/>
                <a:ea typeface="Times New Roman" pitchFamily="18" charset="0"/>
                <a:cs typeface="Times New Roman" pitchFamily="18" charset="0"/>
              </a:rPr>
              <a:t>C6</a:t>
            </a:r>
            <a:r>
              <a:rPr lang="en-US" sz="25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C3</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C6</a:t>
            </a:r>
            <a:r>
              <a:rPr lang="en-US" sz="2500" dirty="0">
                <a:solidFill>
                  <a:schemeClr val="tx1"/>
                </a:solidFill>
                <a:latin typeface="Times New Roman" pitchFamily="18" charset="0"/>
                <a:ea typeface="Times New Roman" pitchFamily="18" charset="0"/>
                <a:cs typeface="Times New Roman" pitchFamily="18" charset="0"/>
              </a:rPr>
              <a:t>)-(I</a:t>
            </a:r>
            <a:r>
              <a:rPr lang="en-US" sz="2500" baseline="-30000" dirty="0">
                <a:solidFill>
                  <a:schemeClr val="tx1"/>
                </a:solidFill>
                <a:latin typeface="Times New Roman" pitchFamily="18" charset="0"/>
                <a:ea typeface="Times New Roman" pitchFamily="18" charset="0"/>
                <a:cs typeface="Times New Roman" pitchFamily="18" charset="0"/>
              </a:rPr>
              <a:t>C4</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C5</a:t>
            </a:r>
            <a:r>
              <a:rPr lang="en-US" sz="25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500" dirty="0">
              <a:solidFill>
                <a:schemeClr val="tx1"/>
              </a:solidFill>
              <a:latin typeface="Times New Roman" pitchFamily="18" charset="0"/>
              <a:ea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0070C0"/>
                </a:solidFill>
                <a:latin typeface="Times New Roman" pitchFamily="18" charset="0"/>
                <a:ea typeface="Times New Roman" pitchFamily="18" charset="0"/>
                <a:cs typeface="Times New Roman" pitchFamily="18" charset="0"/>
              </a:rPr>
              <a:t>		∆I = I</a:t>
            </a:r>
            <a:r>
              <a:rPr lang="en-US" sz="2500" b="1" baseline="-30000" dirty="0">
                <a:solidFill>
                  <a:srgbClr val="0070C0"/>
                </a:solidFill>
                <a:latin typeface="Times New Roman" pitchFamily="18" charset="0"/>
                <a:ea typeface="Times New Roman" pitchFamily="18" charset="0"/>
                <a:cs typeface="Times New Roman" pitchFamily="18" charset="0"/>
              </a:rPr>
              <a:t>EE</a:t>
            </a:r>
            <a:r>
              <a:rPr lang="en-US" sz="2500" b="1" dirty="0">
                <a:solidFill>
                  <a:srgbClr val="0070C0"/>
                </a:solidFill>
                <a:latin typeface="Times New Roman" pitchFamily="18" charset="0"/>
                <a:ea typeface="Times New Roman" pitchFamily="18" charset="0"/>
                <a:cs typeface="Times New Roman" pitchFamily="18" charset="0"/>
              </a:rPr>
              <a:t> </a:t>
            </a:r>
            <a:r>
              <a:rPr lang="en-US" sz="2500" b="1" dirty="0" err="1">
                <a:solidFill>
                  <a:srgbClr val="0070C0"/>
                </a:solidFill>
                <a:latin typeface="Times New Roman" pitchFamily="18" charset="0"/>
                <a:ea typeface="Times New Roman" pitchFamily="18" charset="0"/>
                <a:cs typeface="Times New Roman" pitchFamily="18" charset="0"/>
              </a:rPr>
              <a:t>tanh</a:t>
            </a:r>
            <a:r>
              <a:rPr lang="en-US" sz="2500" b="1" dirty="0">
                <a:solidFill>
                  <a:srgbClr val="0070C0"/>
                </a:solidFill>
                <a:latin typeface="Times New Roman" pitchFamily="18" charset="0"/>
                <a:ea typeface="Times New Roman" pitchFamily="18" charset="0"/>
                <a:cs typeface="Times New Roman" pitchFamily="18" charset="0"/>
              </a:rPr>
              <a:t>( V</a:t>
            </a:r>
            <a:r>
              <a:rPr lang="en-US" sz="2500" b="1" baseline="-30000" dirty="0">
                <a:solidFill>
                  <a:srgbClr val="0070C0"/>
                </a:solidFill>
                <a:latin typeface="Times New Roman" pitchFamily="18" charset="0"/>
                <a:ea typeface="Times New Roman" pitchFamily="18" charset="0"/>
                <a:cs typeface="Times New Roman" pitchFamily="18" charset="0"/>
              </a:rPr>
              <a:t>1</a:t>
            </a:r>
            <a:r>
              <a:rPr lang="en-US" sz="2500" b="1" dirty="0">
                <a:solidFill>
                  <a:srgbClr val="0070C0"/>
                </a:solidFill>
                <a:latin typeface="Times New Roman" pitchFamily="18" charset="0"/>
                <a:ea typeface="Times New Roman" pitchFamily="18" charset="0"/>
                <a:cs typeface="Times New Roman" pitchFamily="18" charset="0"/>
              </a:rPr>
              <a:t>/2V</a:t>
            </a:r>
            <a:r>
              <a:rPr lang="en-US" sz="2500" b="1" baseline="-30000" dirty="0">
                <a:solidFill>
                  <a:srgbClr val="0070C0"/>
                </a:solidFill>
                <a:latin typeface="Times New Roman" pitchFamily="18" charset="0"/>
                <a:ea typeface="Times New Roman" pitchFamily="18" charset="0"/>
                <a:cs typeface="Times New Roman" pitchFamily="18" charset="0"/>
              </a:rPr>
              <a:t>T</a:t>
            </a:r>
            <a:r>
              <a:rPr lang="en-US" sz="2500" b="1" dirty="0">
                <a:solidFill>
                  <a:srgbClr val="0070C0"/>
                </a:solidFill>
                <a:latin typeface="Times New Roman" pitchFamily="18" charset="0"/>
                <a:ea typeface="Times New Roman" pitchFamily="18" charset="0"/>
                <a:cs typeface="Times New Roman" pitchFamily="18" charset="0"/>
              </a:rPr>
              <a:t>) </a:t>
            </a:r>
            <a:r>
              <a:rPr lang="en-US" sz="2500" b="1" dirty="0" err="1">
                <a:solidFill>
                  <a:srgbClr val="0070C0"/>
                </a:solidFill>
                <a:latin typeface="Times New Roman" pitchFamily="18" charset="0"/>
                <a:ea typeface="Times New Roman" pitchFamily="18" charset="0"/>
                <a:cs typeface="Times New Roman" pitchFamily="18" charset="0"/>
              </a:rPr>
              <a:t>tanh</a:t>
            </a:r>
            <a:r>
              <a:rPr lang="en-US" sz="2500" b="1" dirty="0">
                <a:solidFill>
                  <a:srgbClr val="0070C0"/>
                </a:solidFill>
                <a:latin typeface="Times New Roman" pitchFamily="18" charset="0"/>
                <a:ea typeface="Times New Roman" pitchFamily="18" charset="0"/>
                <a:cs typeface="Times New Roman" pitchFamily="18" charset="0"/>
              </a:rPr>
              <a:t>(V</a:t>
            </a:r>
            <a:r>
              <a:rPr lang="en-US" sz="2500" b="1" baseline="-30000" dirty="0">
                <a:solidFill>
                  <a:srgbClr val="0070C0"/>
                </a:solidFill>
                <a:latin typeface="Times New Roman" pitchFamily="18" charset="0"/>
                <a:ea typeface="Times New Roman" pitchFamily="18" charset="0"/>
                <a:cs typeface="Times New Roman" pitchFamily="18" charset="0"/>
              </a:rPr>
              <a:t>2</a:t>
            </a:r>
            <a:r>
              <a:rPr lang="en-US" sz="2500" b="1" dirty="0">
                <a:solidFill>
                  <a:srgbClr val="0070C0"/>
                </a:solidFill>
                <a:latin typeface="Times New Roman" pitchFamily="18" charset="0"/>
                <a:ea typeface="Times New Roman" pitchFamily="18" charset="0"/>
                <a:cs typeface="Times New Roman" pitchFamily="18" charset="0"/>
              </a:rPr>
              <a:t>/2V</a:t>
            </a:r>
            <a:r>
              <a:rPr lang="en-US" sz="2500" b="1" baseline="-30000" dirty="0">
                <a:solidFill>
                  <a:srgbClr val="0070C0"/>
                </a:solidFill>
                <a:latin typeface="Times New Roman" pitchFamily="18" charset="0"/>
                <a:ea typeface="Times New Roman" pitchFamily="18" charset="0"/>
                <a:cs typeface="Times New Roman" pitchFamily="18" charset="0"/>
              </a:rPr>
              <a:t>T</a:t>
            </a:r>
            <a:r>
              <a:rPr lang="en-US" sz="2500" b="1" dirty="0">
                <a:solidFill>
                  <a:srgbClr val="0070C0"/>
                </a:solidFill>
                <a:latin typeface="Times New Roman" pitchFamily="18" charset="0"/>
                <a:ea typeface="Times New Roman" pitchFamily="18" charset="0"/>
                <a:cs typeface="Times New Roman" pitchFamily="18" charset="0"/>
              </a:rPr>
              <a:t>)</a:t>
            </a:r>
            <a:endParaRPr lang="en-US" sz="3100" b="1" dirty="0">
              <a:solidFill>
                <a:srgbClr val="0070C0"/>
              </a:solidFill>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1491" y="1564480"/>
            <a:ext cx="8613156" cy="4264820"/>
          </a:xfrm>
          <a:prstGeom prst="rect">
            <a:avLst/>
          </a:prstGeom>
          <a:ln w="9525">
            <a:solidFill>
              <a:srgbClr val="92D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42961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43000"/>
            <a:ext cx="3492500" cy="2950369"/>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79937" y="1314451"/>
            <a:ext cx="5483427" cy="5200649"/>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6687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70000" y="1200150"/>
            <a:ext cx="3048000" cy="344328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70000" y="4914900"/>
            <a:ext cx="7461250" cy="172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5383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50000">
              <a:schemeClr val="accent1">
                <a:tint val="44500"/>
                <a:satMod val="160000"/>
              </a:schemeClr>
            </a:gs>
            <a:gs pos="95000">
              <a:schemeClr val="accent6"/>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251520" y="152400"/>
            <a:ext cx="8640960" cy="584775"/>
          </a:xfrm>
          <a:prstGeom prst="rect">
            <a:avLst/>
          </a:prstGeom>
        </p:spPr>
        <p:txBody>
          <a:bodyPr wrap="square">
            <a:spAutoFit/>
          </a:bodyPr>
          <a:lstStyle/>
          <a:p>
            <a:pPr algn="ct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UNIT </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III</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ANALOG MULTIPLIER AND PLL </a:t>
            </a:r>
            <a:endParaRPr lang="en-I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5" name="Rectangle 4"/>
          <p:cNvSpPr/>
          <p:nvPr/>
        </p:nvSpPr>
        <p:spPr>
          <a:xfrm>
            <a:off x="1187624" y="1219200"/>
            <a:ext cx="7128792" cy="5632311"/>
          </a:xfrm>
          <a:prstGeom prst="rect">
            <a:avLst/>
          </a:prstGeom>
        </p:spPr>
        <p:txBody>
          <a:bodyPr wrap="square">
            <a:spAutoFit/>
          </a:bodyPr>
          <a:lstStyle/>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Analog Multiplier using Emitter Coupled Transistor Pair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Gilbert Multiplier cell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Variable trans-conductance technique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Analog multiplier and phase detection</a:t>
            </a:r>
          </a:p>
          <a:p>
            <a:pPr marL="285750" indent="-285750">
              <a:buFont typeface="Arial" pitchFamily="34" charset="0"/>
              <a:buChar char="•"/>
            </a:pPr>
            <a:endParaRPr lang="en-US" sz="2400" b="1" dirty="0" smtClean="0">
              <a:solidFill>
                <a:srgbClr val="00B050"/>
              </a:solidFill>
              <a:latin typeface="Times New Roman" pitchFamily="18" charset="0"/>
              <a:cs typeface="Times New Roman" pitchFamily="18" charset="0"/>
            </a:endParaRP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Operation of the basic PLL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Closed loop analysis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Voltage controlled oscillator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Monolithic PLL IC 565 </a:t>
            </a:r>
          </a:p>
          <a:p>
            <a:pPr marL="285750" indent="-285750">
              <a:buFont typeface="Arial" pitchFamily="34" charset="0"/>
              <a:buChar char="•"/>
            </a:pPr>
            <a:endParaRPr lang="en-US" sz="2400" b="1" dirty="0" smtClean="0">
              <a:solidFill>
                <a:srgbClr val="00B050"/>
              </a:solidFill>
              <a:latin typeface="Times New Roman" pitchFamily="18" charset="0"/>
              <a:cs typeface="Times New Roman" pitchFamily="18" charset="0"/>
            </a:endParaRP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Application of PLL for AM detection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FM detection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FSK modulation and demodulation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Frequency synthesizing.</a:t>
            </a:r>
            <a:endParaRPr lang="en-IN" sz="2400" b="1" dirty="0">
              <a:solidFill>
                <a:srgbClr val="00B0F0"/>
              </a:solidFill>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grpSp>
        <p:nvGrpSpPr>
          <p:cNvPr id="2" name="Group 5"/>
          <p:cNvGrpSpPr/>
          <p:nvPr/>
        </p:nvGrpSpPr>
        <p:grpSpPr>
          <a:xfrm>
            <a:off x="1524001" y="1428750"/>
            <a:ext cx="5565775" cy="5200650"/>
            <a:chOff x="3081338" y="2057400"/>
            <a:chExt cx="7553325" cy="6257925"/>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81338" y="2057400"/>
              <a:ext cx="7553325"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15529" y="7086600"/>
              <a:ext cx="5962650" cy="1228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372479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0850" y="10716"/>
            <a:ext cx="8242300" cy="6836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587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pic>
        <p:nvPicPr>
          <p:cNvPr id="29698" name="Picture 2" descr="http://img.brainkart.com/extra3/4Bd7Lvg.jpg"/>
          <p:cNvPicPr>
            <a:picLocks noChangeAspect="1" noChangeArrowheads="1"/>
          </p:cNvPicPr>
          <p:nvPr/>
        </p:nvPicPr>
        <p:blipFill>
          <a:blip r:embed="rId2" cstate="print"/>
          <a:srcRect/>
          <a:stretch>
            <a:fillRect/>
          </a:stretch>
        </p:blipFill>
        <p:spPr bwMode="auto">
          <a:xfrm>
            <a:off x="1727200" y="1143000"/>
            <a:ext cx="5759720" cy="508635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101600" y="1479917"/>
            <a:ext cx="8940800" cy="406572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The variable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technique makes use of the dependence characteristic of the</a:t>
            </a:r>
            <a:r>
              <a:rPr lang="en-US" sz="2000" dirty="0">
                <a:solidFill>
                  <a:schemeClr val="tx1"/>
                </a:solidFill>
                <a:latin typeface="Times New Roman" pitchFamily="18" charset="0"/>
                <a:ea typeface="Courier New" pitchFamily="49" charset="0"/>
                <a:cs typeface="Times New Roman" pitchFamily="18" charset="0"/>
              </a:rPr>
              <a:t> </a:t>
            </a:r>
            <a:r>
              <a:rPr lang="en-US" sz="2000" dirty="0">
                <a:solidFill>
                  <a:schemeClr val="tx1"/>
                </a:solidFill>
                <a:latin typeface="Times New Roman" pitchFamily="18" charset="0"/>
                <a:ea typeface="Times New Roman" pitchFamily="18" charset="0"/>
                <a:cs typeface="Times New Roman" pitchFamily="18" charset="0"/>
              </a:rPr>
              <a:t>transistor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parameter on the emitter current bias applied. A simple differential circuit arrangement depicting the principle is shown in figure.</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The relationship between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 is given by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 gm R</a:t>
            </a:r>
            <a:r>
              <a:rPr lang="en-US" sz="2000" baseline="-30000" dirty="0">
                <a:solidFill>
                  <a:schemeClr val="tx1"/>
                </a:solidFill>
                <a:latin typeface="Times New Roman" pitchFamily="18" charset="0"/>
                <a:ea typeface="Times New Roman" pitchFamily="18" charset="0"/>
                <a:cs typeface="Times New Roman" pitchFamily="18" charset="0"/>
              </a:rPr>
              <a:t>L</a:t>
            </a:r>
            <a:r>
              <a:rPr lang="en-US" sz="2000" dirty="0">
                <a:solidFill>
                  <a:schemeClr val="tx1"/>
                </a:solidFill>
                <a:latin typeface="Times New Roman" pitchFamily="18" charset="0"/>
                <a:ea typeface="Times New Roman" pitchFamily="18" charset="0"/>
                <a:cs typeface="Times New Roman" pitchFamily="18" charset="0"/>
              </a:rPr>
              <a:t> V</a:t>
            </a:r>
            <a:r>
              <a:rPr lang="en-US" sz="2000" baseline="-30000" dirty="0">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where gm =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/V</a:t>
            </a:r>
            <a:r>
              <a:rPr lang="en-US" sz="2000" baseline="-30000" dirty="0">
                <a:solidFill>
                  <a:schemeClr val="tx1"/>
                </a:solidFill>
                <a:latin typeface="Times New Roman" pitchFamily="18" charset="0"/>
                <a:ea typeface="Times New Roman" pitchFamily="18" charset="0"/>
                <a:cs typeface="Times New Roman" pitchFamily="18" charset="0"/>
              </a:rPr>
              <a:t>T</a:t>
            </a:r>
            <a:r>
              <a:rPr lang="en-US" sz="2000" dirty="0">
                <a:solidFill>
                  <a:schemeClr val="tx1"/>
                </a:solidFill>
                <a:latin typeface="Times New Roman" pitchFamily="18" charset="0"/>
                <a:ea typeface="Times New Roman" pitchFamily="18" charset="0"/>
                <a:cs typeface="Times New Roman" pitchFamily="18" charset="0"/>
              </a:rPr>
              <a:t> is the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of the stage.</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 pos="311150" algn="l"/>
              </a:tabLst>
            </a:pPr>
            <a:r>
              <a:rPr lang="en-US" sz="2000" dirty="0">
                <a:solidFill>
                  <a:schemeClr val="tx1"/>
                </a:solidFill>
                <a:latin typeface="Times New Roman" pitchFamily="18" charset="0"/>
                <a:ea typeface="Symbol" pitchFamily="18" charset="2"/>
                <a:cs typeface="Times New Roman" pitchFamily="18" charset="0"/>
              </a:rPr>
              <a:t>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Application of a second input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to the reference current source of the differential amplifier can vary g</a:t>
            </a:r>
            <a:r>
              <a:rPr lang="en-US" sz="2000" baseline="-30000" dirty="0">
                <a:solidFill>
                  <a:schemeClr val="tx1"/>
                </a:solidFill>
                <a:latin typeface="Times New Roman" pitchFamily="18" charset="0"/>
                <a:ea typeface="Times New Roman" pitchFamily="18" charset="0"/>
                <a:cs typeface="Times New Roman" pitchFamily="18" charset="0"/>
              </a:rPr>
              <a:t>m</a:t>
            </a:r>
            <a:r>
              <a:rPr lang="en-US" sz="20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Thus, if R</a:t>
            </a:r>
            <a:r>
              <a:rPr lang="en-US" sz="2000" baseline="-30000" dirty="0">
                <a:solidFill>
                  <a:schemeClr val="tx1"/>
                </a:solidFill>
                <a:latin typeface="Times New Roman" pitchFamily="18" charset="0"/>
                <a:ea typeface="Times New Roman" pitchFamily="18" charset="0"/>
                <a:cs typeface="Times New Roman" pitchFamily="18" charset="0"/>
              </a:rPr>
              <a:t>E</a:t>
            </a:r>
            <a:r>
              <a:rPr lang="en-US" sz="2000" dirty="0">
                <a:solidFill>
                  <a:schemeClr val="tx1"/>
                </a:solidFill>
                <a:latin typeface="Times New Roman" pitchFamily="18" charset="0"/>
                <a:ea typeface="Times New Roman" pitchFamily="18" charset="0"/>
                <a:cs typeface="Times New Roman" pitchFamily="18" charset="0"/>
              </a:rPr>
              <a:t>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&gt;&gt;V</a:t>
            </a:r>
            <a:r>
              <a:rPr lang="en-US" sz="2000" baseline="-30000" dirty="0">
                <a:solidFill>
                  <a:schemeClr val="tx1"/>
                </a:solidFill>
                <a:latin typeface="Times New Roman" pitchFamily="18" charset="0"/>
                <a:ea typeface="Times New Roman" pitchFamily="18" charset="0"/>
                <a:cs typeface="Times New Roman" pitchFamily="18" charset="0"/>
              </a:rPr>
              <a:t>BE</a:t>
            </a:r>
            <a:r>
              <a:rPr lang="en-US" sz="2000" dirty="0">
                <a:solidFill>
                  <a:schemeClr val="tx1"/>
                </a:solidFill>
                <a:latin typeface="Times New Roman" pitchFamily="18" charset="0"/>
                <a:ea typeface="Times New Roman" pitchFamily="18" charset="0"/>
                <a:cs typeface="Times New Roman" pitchFamily="18" charset="0"/>
              </a:rPr>
              <a:t>, the bias voltage </a:t>
            </a:r>
            <a:r>
              <a:rPr lang="en-US" sz="2000" dirty="0" err="1">
                <a:solidFill>
                  <a:schemeClr val="tx1"/>
                </a:solidFill>
                <a:latin typeface="Times New Roman" pitchFamily="18" charset="0"/>
                <a:ea typeface="Times New Roman" pitchFamily="18" charset="0"/>
                <a:cs typeface="Times New Roman" pitchFamily="18" charset="0"/>
              </a:rPr>
              <a:t>Vy</a:t>
            </a:r>
            <a:r>
              <a:rPr lang="en-US" sz="2000" dirty="0">
                <a:solidFill>
                  <a:schemeClr val="tx1"/>
                </a:solidFill>
                <a:latin typeface="Times New Roman" pitchFamily="18" charset="0"/>
                <a:ea typeface="Times New Roman" pitchFamily="18" charset="0"/>
                <a:cs typeface="Times New Roman" pitchFamily="18" charset="0"/>
              </a:rPr>
              <a:t> is related to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by the relation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R</a:t>
            </a:r>
            <a:r>
              <a:rPr lang="en-US" sz="2000" baseline="-30000" dirty="0">
                <a:solidFill>
                  <a:schemeClr val="tx1"/>
                </a:solidFill>
                <a:latin typeface="Times New Roman" pitchFamily="18" charset="0"/>
                <a:ea typeface="Times New Roman" pitchFamily="18" charset="0"/>
                <a:cs typeface="Times New Roman" pitchFamily="18" charset="0"/>
              </a:rPr>
              <a:t>E</a:t>
            </a:r>
            <a:r>
              <a:rPr lang="en-US" sz="20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7" name="TextBox 6"/>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sp>
        <p:nvSpPr>
          <p:cNvPr id="30721" name="Rectangle 1"/>
          <p:cNvSpPr>
            <a:spLocks noChangeArrowheads="1"/>
          </p:cNvSpPr>
          <p:nvPr/>
        </p:nvSpPr>
        <p:spPr bwMode="auto">
          <a:xfrm>
            <a:off x="1607764" y="1420953"/>
            <a:ext cx="6538072" cy="151118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Then, the overall voltage transfer expression is given by </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Courier New" pitchFamily="49" charset="0"/>
                <a:cs typeface="Times New Roman" pitchFamily="18" charset="0"/>
              </a:rPr>
              <a:t> </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FF0000"/>
                </a:solidFill>
                <a:latin typeface="Times New Roman" pitchFamily="18" charset="0"/>
                <a:ea typeface="Times New Roman" pitchFamily="18" charset="0"/>
                <a:cs typeface="Times New Roman" pitchFamily="18" charset="0"/>
              </a:rPr>
              <a:t>		V</a:t>
            </a:r>
            <a:r>
              <a:rPr lang="en-US" sz="2500" b="1" baseline="-30000" dirty="0">
                <a:solidFill>
                  <a:srgbClr val="FF0000"/>
                </a:solidFill>
                <a:latin typeface="Times New Roman" pitchFamily="18" charset="0"/>
                <a:ea typeface="Times New Roman" pitchFamily="18" charset="0"/>
                <a:cs typeface="Times New Roman" pitchFamily="18" charset="0"/>
              </a:rPr>
              <a:t>0</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a:solidFill>
                  <a:srgbClr val="FF0000"/>
                </a:solidFill>
                <a:latin typeface="Times New Roman" pitchFamily="18" charset="0"/>
                <a:ea typeface="Times New Roman" pitchFamily="18" charset="0"/>
                <a:cs typeface="Times New Roman" pitchFamily="18" charset="0"/>
              </a:rPr>
              <a:t>= g</a:t>
            </a:r>
            <a:r>
              <a:rPr lang="en-US" sz="2500" b="1" baseline="-30000" dirty="0">
                <a:solidFill>
                  <a:srgbClr val="FF0000"/>
                </a:solidFill>
                <a:latin typeface="Times New Roman" pitchFamily="18" charset="0"/>
                <a:ea typeface="Times New Roman" pitchFamily="18" charset="0"/>
                <a:cs typeface="Times New Roman" pitchFamily="18" charset="0"/>
              </a:rPr>
              <a:t>m</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err="1">
                <a:solidFill>
                  <a:srgbClr val="FF0000"/>
                </a:solidFill>
                <a:latin typeface="Times New Roman" pitchFamily="18" charset="0"/>
                <a:ea typeface="Times New Roman" pitchFamily="18" charset="0"/>
                <a:cs typeface="Times New Roman" pitchFamily="18" charset="0"/>
              </a:rPr>
              <a:t>R</a:t>
            </a:r>
            <a:r>
              <a:rPr lang="en-US" sz="2500" b="1" baseline="-30000" dirty="0" err="1">
                <a:solidFill>
                  <a:srgbClr val="FF0000"/>
                </a:solidFill>
                <a:latin typeface="Times New Roman" pitchFamily="18" charset="0"/>
                <a:ea typeface="Times New Roman" pitchFamily="18" charset="0"/>
                <a:cs typeface="Times New Roman" pitchFamily="18" charset="0"/>
              </a:rPr>
              <a:t>L</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a:solidFill>
                  <a:srgbClr val="FF0000"/>
                </a:solidFill>
                <a:latin typeface="Times New Roman" pitchFamily="18" charset="0"/>
                <a:ea typeface="Times New Roman" pitchFamily="18" charset="0"/>
                <a:cs typeface="Times New Roman" pitchFamily="18" charset="0"/>
              </a:rPr>
              <a:t>= (</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y</a:t>
            </a:r>
            <a:r>
              <a:rPr lang="en-US" sz="2500" b="1" dirty="0">
                <a:solidFill>
                  <a:srgbClr val="FF0000"/>
                </a:solidFill>
                <a:latin typeface="Times New Roman" pitchFamily="18" charset="0"/>
                <a:ea typeface="Times New Roman" pitchFamily="18" charset="0"/>
                <a:cs typeface="Times New Roman" pitchFamily="18" charset="0"/>
              </a:rPr>
              <a:t>/V</a:t>
            </a:r>
            <a:r>
              <a:rPr lang="en-US" sz="2500" b="1" baseline="-30000" dirty="0">
                <a:solidFill>
                  <a:srgbClr val="FF0000"/>
                </a:solidFill>
                <a:latin typeface="Times New Roman" pitchFamily="18" charset="0"/>
                <a:ea typeface="Times New Roman" pitchFamily="18" charset="0"/>
                <a:cs typeface="Times New Roman" pitchFamily="18" charset="0"/>
              </a:rPr>
              <a:t>T</a:t>
            </a:r>
            <a:r>
              <a:rPr lang="en-US" sz="2500" b="1" dirty="0">
                <a:solidFill>
                  <a:srgbClr val="FF0000"/>
                </a:solidFill>
                <a:latin typeface="Times New Roman" pitchFamily="18" charset="0"/>
                <a:ea typeface="Times New Roman" pitchFamily="18" charset="0"/>
                <a:cs typeface="Times New Roman" pitchFamily="18" charset="0"/>
              </a:rPr>
              <a:t>R</a:t>
            </a:r>
            <a:r>
              <a:rPr lang="en-US" sz="2500" b="1" baseline="-30000" dirty="0">
                <a:solidFill>
                  <a:srgbClr val="FF0000"/>
                </a:solidFill>
                <a:latin typeface="Times New Roman" pitchFamily="18" charset="0"/>
                <a:ea typeface="Times New Roman" pitchFamily="18" charset="0"/>
                <a:cs typeface="Times New Roman" pitchFamily="18" charset="0"/>
              </a:rPr>
              <a:t>E</a:t>
            </a:r>
            <a:r>
              <a:rPr lang="en-US" sz="2500" b="1" dirty="0">
                <a:solidFill>
                  <a:srgbClr val="FF0000"/>
                </a:solidFill>
                <a:latin typeface="Times New Roman" pitchFamily="18" charset="0"/>
                <a:ea typeface="Times New Roman" pitchFamily="18" charset="0"/>
                <a:cs typeface="Times New Roman" pitchFamily="18" charset="0"/>
              </a:rPr>
              <a:t>)</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err="1">
                <a:solidFill>
                  <a:srgbClr val="FF0000"/>
                </a:solidFill>
                <a:latin typeface="Times New Roman" pitchFamily="18" charset="0"/>
                <a:ea typeface="Times New Roman" pitchFamily="18" charset="0"/>
                <a:cs typeface="Times New Roman" pitchFamily="18" charset="0"/>
              </a:rPr>
              <a:t>R</a:t>
            </a:r>
            <a:r>
              <a:rPr lang="en-US" sz="2500" b="1" baseline="-30000" dirty="0" err="1">
                <a:solidFill>
                  <a:srgbClr val="FF0000"/>
                </a:solidFill>
                <a:latin typeface="Times New Roman" pitchFamily="18" charset="0"/>
                <a:ea typeface="Times New Roman" pitchFamily="18" charset="0"/>
                <a:cs typeface="Times New Roman" pitchFamily="18" charset="0"/>
              </a:rPr>
              <a:t>L</a:t>
            </a:r>
            <a:endParaRPr lang="en-US" sz="2500" b="1" dirty="0">
              <a:solidFill>
                <a:srgbClr val="FF0000"/>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FF0000"/>
                </a:solidFill>
                <a:latin typeface="Times New Roman" pitchFamily="18" charset="0"/>
                <a:ea typeface="Times New Roman" pitchFamily="18" charset="0"/>
                <a:cs typeface="Times New Roman" pitchFamily="18" charset="0"/>
              </a:rPr>
              <a:t>					= </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y</a:t>
            </a:r>
            <a:r>
              <a:rPr lang="en-US" sz="2500" b="1" dirty="0">
                <a:solidFill>
                  <a:srgbClr val="FF0000"/>
                </a:solidFill>
                <a:latin typeface="Times New Roman" pitchFamily="18" charset="0"/>
                <a:ea typeface="Times New Roman" pitchFamily="18" charset="0"/>
                <a:cs typeface="Times New Roman" pitchFamily="18" charset="0"/>
              </a:rPr>
              <a:t>  RL/ V</a:t>
            </a:r>
            <a:r>
              <a:rPr lang="en-US" sz="2500" b="1" baseline="-30000" dirty="0">
                <a:solidFill>
                  <a:srgbClr val="FF0000"/>
                </a:solidFill>
                <a:latin typeface="Times New Roman" pitchFamily="18" charset="0"/>
                <a:ea typeface="Times New Roman" pitchFamily="18" charset="0"/>
                <a:cs typeface="Times New Roman" pitchFamily="18" charset="0"/>
              </a:rPr>
              <a:t>T</a:t>
            </a:r>
            <a:r>
              <a:rPr lang="en-US" sz="2500" b="1" dirty="0">
                <a:solidFill>
                  <a:srgbClr val="FF0000"/>
                </a:solidFill>
                <a:latin typeface="Times New Roman" pitchFamily="18" charset="0"/>
                <a:ea typeface="Times New Roman" pitchFamily="18" charset="0"/>
                <a:cs typeface="Times New Roman" pitchFamily="18" charset="0"/>
              </a:rPr>
              <a:t>R</a:t>
            </a:r>
            <a:r>
              <a:rPr lang="en-US" sz="2500" b="1" baseline="-30000" dirty="0">
                <a:solidFill>
                  <a:srgbClr val="FF0000"/>
                </a:solidFill>
                <a:latin typeface="Times New Roman" pitchFamily="18" charset="0"/>
                <a:ea typeface="Times New Roman" pitchFamily="18" charset="0"/>
                <a:cs typeface="Times New Roman" pitchFamily="18" charset="0"/>
              </a:rPr>
              <a:t>E</a:t>
            </a:r>
            <a:endParaRPr lang="en-US" sz="2200" b="1" dirty="0">
              <a:solidFill>
                <a:srgbClr val="FF0000"/>
              </a:solidFill>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Analog Multiplier ICs:</a:t>
            </a:r>
            <a:endParaRPr lang="en-US" dirty="0">
              <a:latin typeface="Times New Roman" pitchFamily="18" charset="0"/>
              <a:cs typeface="Times New Roman" pitchFamily="18" charset="0"/>
            </a:endParaRPr>
          </a:p>
        </p:txBody>
      </p:sp>
      <p:sp>
        <p:nvSpPr>
          <p:cNvPr id="32769" name="Rectangle 1"/>
          <p:cNvSpPr>
            <a:spLocks noChangeArrowheads="1"/>
          </p:cNvSpPr>
          <p:nvPr/>
        </p:nvSpPr>
        <p:spPr bwMode="auto">
          <a:xfrm>
            <a:off x="139553" y="1216115"/>
            <a:ext cx="8598047" cy="111107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Analog multiplier is a circuit whose output voltage at any instant is proportional to the product of instantaneous value of two individual input voltages.</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Important applications of these multipliers are multiplication, division, squaring and square – rooting of signals, modulation and demodulation.</a:t>
            </a:r>
            <a:endParaRPr lang="en-US" sz="2200" dirty="0">
              <a:solidFill>
                <a:schemeClr val="tx1"/>
              </a:solidFill>
              <a:latin typeface="Times New Roman" pitchFamily="18" charset="0"/>
              <a:cs typeface="Times New Roman" pitchFamily="18" charset="0"/>
            </a:endParaRPr>
          </a:p>
        </p:txBody>
      </p:sp>
      <p:pic>
        <p:nvPicPr>
          <p:cNvPr id="32771" name="Picture 3" descr="http://img.brainkart.com/extra3/iqV42r3.jpg"/>
          <p:cNvPicPr>
            <a:picLocks noChangeAspect="1" noChangeArrowheads="1"/>
          </p:cNvPicPr>
          <p:nvPr/>
        </p:nvPicPr>
        <p:blipFill>
          <a:blip r:embed="rId2" cstate="print"/>
          <a:srcRect/>
          <a:stretch>
            <a:fillRect/>
          </a:stretch>
        </p:blipFill>
        <p:spPr bwMode="auto">
          <a:xfrm>
            <a:off x="2489200" y="2514600"/>
            <a:ext cx="3748928" cy="4171950"/>
          </a:xfrm>
          <a:prstGeom prst="rect">
            <a:avLst/>
          </a:prstGeom>
          <a:ln>
            <a:solidFill>
              <a:srgbClr val="00B050"/>
            </a:solidFill>
          </a:ln>
          <a:effectLst>
            <a:outerShdw blurRad="292100" dist="139700" dir="2700000" algn="tl" rotWithShape="0">
              <a:srgbClr val="333333">
                <a:alpha val="65000"/>
              </a:srgbClr>
            </a:outerShdw>
          </a:effectLst>
        </p:spPr>
      </p:pic>
      <p:sp>
        <p:nvSpPr>
          <p:cNvPr id="7" name="Rectangle 6"/>
          <p:cNvSpPr/>
          <p:nvPr/>
        </p:nvSpPr>
        <p:spPr>
          <a:xfrm>
            <a:off x="4866528" y="3486151"/>
            <a:ext cx="866648" cy="341632"/>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a:spAutoFit/>
          </a:bodyPr>
          <a:lstStyle/>
          <a:p>
            <a:r>
              <a:rPr lang="en-US" dirty="0" smtClean="0">
                <a:latin typeface="Times New Roman" pitchFamily="18" charset="0"/>
                <a:cs typeface="Times New Roman" pitchFamily="18" charset="0"/>
              </a:rPr>
              <a:t>AD633 </a:t>
            </a:r>
            <a:endParaRPr lang="en-US"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Analog Multiplier ICs:</a:t>
            </a:r>
            <a:endParaRPr lang="en-US" dirty="0">
              <a:latin typeface="Times New Roman" pitchFamily="18" charset="0"/>
              <a:cs typeface="Times New Roman" pitchFamily="18" charset="0"/>
            </a:endParaRPr>
          </a:p>
        </p:txBody>
      </p:sp>
      <p:sp>
        <p:nvSpPr>
          <p:cNvPr id="33793" name="Rectangle 1"/>
          <p:cNvSpPr>
            <a:spLocks noChangeArrowheads="1"/>
          </p:cNvSpPr>
          <p:nvPr/>
        </p:nvSpPr>
        <p:spPr bwMode="auto">
          <a:xfrm>
            <a:off x="355600" y="1126332"/>
            <a:ext cx="8331201" cy="19112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The AD633 multiplier is a four – quadrant analog multiplier.</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It possesses high input impedance; this characteristic makes the loading effect on the signal source negligible.</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It can operate with supply voltages ranging from ±18V.</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IC does not require external components.</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The typical range of the two input signals is ±10V. </a:t>
            </a:r>
            <a:endParaRPr lang="en-US" sz="2000" dirty="0">
              <a:solidFill>
                <a:schemeClr val="tx1"/>
              </a:solidFill>
              <a:latin typeface="Times New Roman" pitchFamily="18" charset="0"/>
              <a:cs typeface="Times New Roman" pitchFamily="18" charset="0"/>
            </a:endParaRPr>
          </a:p>
        </p:txBody>
      </p:sp>
      <p:sp>
        <p:nvSpPr>
          <p:cNvPr id="33794" name="Rectangle 2"/>
          <p:cNvSpPr>
            <a:spLocks noChangeArrowheads="1"/>
          </p:cNvSpPr>
          <p:nvPr/>
        </p:nvSpPr>
        <p:spPr bwMode="auto">
          <a:xfrm>
            <a:off x="304800" y="3283580"/>
            <a:ext cx="8382000" cy="31423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schematic representation of an analog multiplier is shown in figure. The output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is the product of the two inputs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is divided by a reference voltage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ref</a:t>
            </a:r>
            <a:r>
              <a:rPr lang="en-US" sz="2000" dirty="0">
                <a:solidFill>
                  <a:schemeClr val="tx1"/>
                </a:solidFill>
                <a:latin typeface="Times New Roman" pitchFamily="18" charset="0"/>
                <a:ea typeface="Times New Roman" pitchFamily="18" charset="0"/>
                <a:cs typeface="Times New Roman" pitchFamily="18" charset="0"/>
              </a:rPr>
              <a:t>.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Normally, the reference voltage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ref</a:t>
            </a:r>
            <a:r>
              <a:rPr lang="en-US" sz="2000" dirty="0">
                <a:solidFill>
                  <a:schemeClr val="tx1"/>
                </a:solidFill>
                <a:latin typeface="Times New Roman" pitchFamily="18" charset="0"/>
                <a:ea typeface="Times New Roman" pitchFamily="18" charset="0"/>
                <a:cs typeface="Times New Roman" pitchFamily="18" charset="0"/>
              </a:rPr>
              <a:t> is internally set to 10V. Therefore, V0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/10.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In other words, the basic input – output relationship can be defined by </a:t>
            </a:r>
            <a:r>
              <a:rPr lang="en-US" sz="2000" dirty="0" err="1">
                <a:solidFill>
                  <a:schemeClr val="tx1"/>
                </a:solidFill>
                <a:latin typeface="Times New Roman" pitchFamily="18" charset="0"/>
                <a:ea typeface="Times New Roman" pitchFamily="18" charset="0"/>
                <a:cs typeface="Times New Roman" pitchFamily="18" charset="0"/>
              </a:rPr>
              <a:t>KV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when K = 1/10, a constant. Thus for peak input voltages of 10V, the peak magnitude of output voltage is 1/10 *10 *10 =10V.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Thus, it can be noted that, as long as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&lt; 10V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&lt; 10V, the multiplier output will not saturate.</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7" name="TextBox 6"/>
          <p:cNvSpPr txBox="1"/>
          <p:nvPr/>
        </p:nvSpPr>
        <p:spPr>
          <a:xfrm>
            <a:off x="0" y="571501"/>
            <a:ext cx="23372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Multiplier Quadrants:</a:t>
            </a:r>
            <a:endParaRPr lang="en-US" b="1" dirty="0">
              <a:latin typeface="Times New Roman" pitchFamily="18" charset="0"/>
              <a:cs typeface="Times New Roman" pitchFamily="18" charset="0"/>
            </a:endParaRPr>
          </a:p>
        </p:txBody>
      </p:sp>
      <p:pic>
        <p:nvPicPr>
          <p:cNvPr id="34818" name="Picture 2" descr="http://img.brainkart.com/extra3/UkLbhz6.jpg"/>
          <p:cNvPicPr>
            <a:picLocks noChangeAspect="1" noChangeArrowheads="1"/>
          </p:cNvPicPr>
          <p:nvPr/>
        </p:nvPicPr>
        <p:blipFill>
          <a:blip r:embed="rId2" cstate="print"/>
          <a:srcRect/>
          <a:stretch>
            <a:fillRect/>
          </a:stretch>
        </p:blipFill>
        <p:spPr bwMode="auto">
          <a:xfrm>
            <a:off x="50800" y="1828800"/>
            <a:ext cx="5727501" cy="4572000"/>
          </a:xfrm>
          <a:prstGeom prst="rect">
            <a:avLst/>
          </a:prstGeom>
          <a:ln>
            <a:solidFill>
              <a:srgbClr val="0070C0"/>
            </a:solidFill>
          </a:ln>
          <a:effectLst>
            <a:outerShdw blurRad="292100" dist="139700" dir="2700000" algn="tl" rotWithShape="0">
              <a:srgbClr val="333333">
                <a:alpha val="65000"/>
              </a:srgbClr>
            </a:outerShdw>
          </a:effectLst>
        </p:spPr>
      </p:pic>
      <p:sp>
        <p:nvSpPr>
          <p:cNvPr id="9" name="Rectangle 8"/>
          <p:cNvSpPr/>
          <p:nvPr/>
        </p:nvSpPr>
        <p:spPr>
          <a:xfrm>
            <a:off x="1066800" y="1045086"/>
            <a:ext cx="7874000" cy="618631"/>
          </a:xfrm>
          <a:prstGeom prst="rect">
            <a:avLst/>
          </a:prstGeom>
          <a:solidFill>
            <a:schemeClr val="accent6">
              <a:lumMod val="20000"/>
              <a:lumOff val="80000"/>
            </a:schemeClr>
          </a:solidFill>
          <a:ln>
            <a:solidFill>
              <a:srgbClr val="00B050"/>
            </a:solidFill>
          </a:ln>
        </p:spPr>
        <p:txBody>
          <a:bodyPr wrap="square" lIns="64008" tIns="32004" rIns="64008" bIns="32004">
            <a:spAutoFit/>
          </a:bodyPr>
          <a:lstStyle/>
          <a:p>
            <a:pPr marL="360045" indent="-360045">
              <a:buFont typeface="Wingdings" pitchFamily="2" charset="2"/>
              <a:buChar char="v"/>
            </a:pPr>
            <a:r>
              <a:rPr lang="en-US" dirty="0" smtClean="0">
                <a:latin typeface="Times New Roman" pitchFamily="18" charset="0"/>
                <a:cs typeface="Times New Roman" pitchFamily="18" charset="0"/>
              </a:rPr>
              <a:t>Both the inputs can be positive or negative to obtain the corresponding output as shown in the transfer characteristics.</a:t>
            </a:r>
            <a:endParaRPr lang="en-US" dirty="0">
              <a:latin typeface="Times New Roman" pitchFamily="18" charset="0"/>
              <a:cs typeface="Times New Roman" pitchFamily="18" charset="0"/>
            </a:endParaRPr>
          </a:p>
        </p:txBody>
      </p:sp>
      <p:sp>
        <p:nvSpPr>
          <p:cNvPr id="34819" name="Rectangle 3"/>
          <p:cNvSpPr>
            <a:spLocks noChangeArrowheads="1"/>
          </p:cNvSpPr>
          <p:nvPr/>
        </p:nvSpPr>
        <p:spPr bwMode="auto">
          <a:xfrm>
            <a:off x="5903844" y="1914093"/>
            <a:ext cx="3200400" cy="364865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106646" numCol="1" anchor="ctr" anchorCtr="0" compatLnSpc="1">
            <a:prstTxWarp prst="textNoShape">
              <a:avLst/>
            </a:prstTxWarp>
            <a:spAutoFit/>
          </a:bodyPr>
          <a:lstStyle/>
          <a:p>
            <a:pPr algn="just" defTabSz="640080" fontAlgn="base">
              <a:spcBef>
                <a:spcPct val="0"/>
              </a:spcBef>
              <a:spcAft>
                <a:spcPct val="0"/>
              </a:spcAft>
              <a:tabLst>
                <a:tab pos="200025" algn="l"/>
                <a:tab pos="364490" algn="l"/>
              </a:tabLst>
            </a:pPr>
            <a:r>
              <a:rPr lang="en-US" sz="2000" b="1" u="sng" dirty="0">
                <a:solidFill>
                  <a:schemeClr val="tx1"/>
                </a:solidFill>
                <a:latin typeface="Times New Roman" pitchFamily="18" charset="0"/>
                <a:ea typeface="Times New Roman" pitchFamily="18" charset="0"/>
                <a:cs typeface="Times New Roman" pitchFamily="18" charset="0"/>
              </a:rPr>
              <a:t>Applications of Multiplier ICs:</a:t>
            </a:r>
          </a:p>
          <a:p>
            <a:pPr algn="just" defTabSz="640080" fontAlgn="base">
              <a:spcBef>
                <a:spcPct val="0"/>
              </a:spcBef>
              <a:spcAft>
                <a:spcPct val="0"/>
              </a:spcAft>
              <a:tabLst>
                <a:tab pos="200025" algn="l"/>
                <a:tab pos="364490" algn="l"/>
              </a:tabLst>
            </a:pPr>
            <a:endParaRPr lang="en-US" sz="2000" b="1" u="sng"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The multiplier ICs are used for the following purposes:</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Voltage Squarer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Frequency doublers</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Voltage divider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Square rooter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Phase angle detector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Rectifier</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180312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Squarer:</a:t>
            </a:r>
            <a:endParaRPr lang="en-US" b="1" dirty="0">
              <a:latin typeface="Times New Roman" pitchFamily="18" charset="0"/>
              <a:cs typeface="Times New Roman" pitchFamily="18" charset="0"/>
            </a:endParaRPr>
          </a:p>
        </p:txBody>
      </p:sp>
      <p:pic>
        <p:nvPicPr>
          <p:cNvPr id="1026" name="Picture 2" descr="http://img.brainkart.com/extra3/1Vz44Si.jpg"/>
          <p:cNvPicPr>
            <a:picLocks noChangeAspect="1" noChangeArrowheads="1"/>
          </p:cNvPicPr>
          <p:nvPr/>
        </p:nvPicPr>
        <p:blipFill>
          <a:blip r:embed="rId2" cstate="print"/>
          <a:srcRect/>
          <a:stretch>
            <a:fillRect/>
          </a:stretch>
        </p:blipFill>
        <p:spPr bwMode="auto">
          <a:xfrm>
            <a:off x="2844800" y="1314450"/>
            <a:ext cx="3771897" cy="1885950"/>
          </a:xfrm>
          <a:prstGeom prst="rect">
            <a:avLst/>
          </a:prstGeom>
          <a:ln>
            <a:solidFill>
              <a:srgbClr val="00B050"/>
            </a:solid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203200" y="3544194"/>
            <a:ext cx="8940800" cy="221906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Figure shows the multiplier IC connected as a squaring circuit. The inputs can be positive or negative, represented by any corresponding voltage level between 0 and 10V.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input voltage V</a:t>
            </a:r>
            <a:r>
              <a:rPr lang="en-US" sz="2000" baseline="-30000" dirty="0">
                <a:solidFill>
                  <a:schemeClr val="tx1"/>
                </a:solidFill>
                <a:latin typeface="Times New Roman" pitchFamily="18" charset="0"/>
                <a:ea typeface="Times New Roman" pitchFamily="18" charset="0"/>
                <a:cs typeface="Times New Roman" pitchFamily="18" charset="0"/>
              </a:rPr>
              <a:t>i</a:t>
            </a:r>
            <a:r>
              <a:rPr lang="en-US" sz="2000" dirty="0">
                <a:solidFill>
                  <a:schemeClr val="tx1"/>
                </a:solidFill>
                <a:latin typeface="Times New Roman" pitchFamily="18" charset="0"/>
                <a:ea typeface="Times New Roman" pitchFamily="18" charset="0"/>
                <a:cs typeface="Times New Roman" pitchFamily="18" charset="0"/>
              </a:rPr>
              <a:t> to be squared is simply connected to both the input terminals, and hence we have,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 V</a:t>
            </a:r>
            <a:r>
              <a:rPr lang="en-US" sz="2000" baseline="-30000" dirty="0">
                <a:solidFill>
                  <a:schemeClr val="tx1"/>
                </a:solidFill>
                <a:latin typeface="Times New Roman" pitchFamily="18" charset="0"/>
                <a:ea typeface="Times New Roman" pitchFamily="18" charset="0"/>
                <a:cs typeface="Times New Roman" pitchFamily="18" charset="0"/>
              </a:rPr>
              <a:t>i</a:t>
            </a:r>
            <a:r>
              <a:rPr lang="en-US" sz="2000" dirty="0">
                <a:solidFill>
                  <a:schemeClr val="tx1"/>
                </a:solidFill>
                <a:latin typeface="Times New Roman" pitchFamily="18" charset="0"/>
                <a:ea typeface="Times New Roman" pitchFamily="18" charset="0"/>
                <a:cs typeface="Times New Roman" pitchFamily="18" charset="0"/>
              </a:rPr>
              <a:t> and the output is V0 = KV</a:t>
            </a:r>
            <a:r>
              <a:rPr lang="en-US" sz="2000" baseline="-25000" dirty="0">
                <a:solidFill>
                  <a:schemeClr val="tx1"/>
                </a:solidFill>
                <a:latin typeface="Times New Roman" pitchFamily="18" charset="0"/>
                <a:ea typeface="Times New Roman" pitchFamily="18" charset="0"/>
                <a:cs typeface="Times New Roman" pitchFamily="18" charset="0"/>
              </a:rPr>
              <a:t>i</a:t>
            </a:r>
            <a:r>
              <a:rPr lang="en-US" sz="2000" baseline="30000" dirty="0">
                <a:solidFill>
                  <a:schemeClr val="tx1"/>
                </a:solidFill>
                <a:latin typeface="Times New Roman" pitchFamily="18" charset="0"/>
                <a:ea typeface="Times New Roman" pitchFamily="18" charset="0"/>
                <a:cs typeface="Times New Roman" pitchFamily="18" charset="0"/>
              </a:rPr>
              <a:t>2</a:t>
            </a:r>
            <a:r>
              <a:rPr lang="en-US" sz="2000" dirty="0">
                <a:solidFill>
                  <a:schemeClr val="tx1"/>
                </a:solidFill>
                <a:latin typeface="Times New Roman" pitchFamily="18" charset="0"/>
                <a:ea typeface="Times New Roman" pitchFamily="18" charset="0"/>
                <a:cs typeface="Times New Roman" pitchFamily="18" charset="0"/>
              </a:rPr>
              <a:t>.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circuit thus performs the squaring operation. This application can be extended for frequency doubling applications.</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17053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Frequency doublers:</a:t>
            </a:r>
            <a:endParaRPr lang="en-US" b="1" dirty="0">
              <a:latin typeface="Times New Roman" pitchFamily="18" charset="0"/>
              <a:cs typeface="Times New Roman" pitchFamily="18" charset="0"/>
            </a:endParaRPr>
          </a:p>
        </p:txBody>
      </p:sp>
      <p:pic>
        <p:nvPicPr>
          <p:cNvPr id="36866" name="Picture 2" descr="http://img.brainkart.com/extra3/TLPalTt.jpg"/>
          <p:cNvPicPr>
            <a:picLocks noChangeAspect="1" noChangeArrowheads="1"/>
          </p:cNvPicPr>
          <p:nvPr/>
        </p:nvPicPr>
        <p:blipFill>
          <a:blip r:embed="rId2" cstate="print"/>
          <a:srcRect/>
          <a:stretch>
            <a:fillRect/>
          </a:stretch>
        </p:blipFill>
        <p:spPr bwMode="auto">
          <a:xfrm>
            <a:off x="1982349" y="1070592"/>
            <a:ext cx="5383651" cy="5501658"/>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840" y="2171701"/>
            <a:ext cx="9002656" cy="1018740"/>
          </a:xfrm>
          <a:prstGeom prst="rect">
            <a:avLst/>
          </a:prstGeom>
        </p:spPr>
        <p:style>
          <a:lnRef idx="0">
            <a:schemeClr val="accent1"/>
          </a:lnRef>
          <a:fillRef idx="3">
            <a:schemeClr val="accent1"/>
          </a:fillRef>
          <a:effectRef idx="3">
            <a:schemeClr val="accent1"/>
          </a:effectRef>
          <a:fontRef idx="minor">
            <a:schemeClr val="lt1"/>
          </a:fontRef>
        </p:style>
        <p:txBody>
          <a:bodyPr wrap="none" lIns="64008" tIns="32004" rIns="64008" bIns="32004" rtlCol="0">
            <a:spAutoFit/>
          </a:bodyPr>
          <a:lstStyle/>
          <a:p>
            <a:pPr algn="ctr"/>
            <a:r>
              <a:rPr lang="en-US" sz="6200" b="1" dirty="0" smtClean="0">
                <a:latin typeface="Times New Roman" pitchFamily="18" charset="0"/>
                <a:cs typeface="Times New Roman" pitchFamily="18" charset="0"/>
              </a:rPr>
              <a:t>ANALOG </a:t>
            </a:r>
            <a:r>
              <a:rPr lang="en-US" sz="6200" b="1" dirty="0">
                <a:latin typeface="Times New Roman" pitchFamily="18" charset="0"/>
                <a:cs typeface="Times New Roman" pitchFamily="18" charset="0"/>
              </a:rPr>
              <a:t>MULTIPLERS</a:t>
            </a:r>
            <a:endParaRPr lang="en-US" sz="6200" b="1"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217053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Frequency doublers:</a:t>
            </a:r>
            <a:endParaRPr lang="en-US" b="1" dirty="0">
              <a:latin typeface="Times New Roman" pitchFamily="18" charset="0"/>
              <a:cs typeface="Times New Roman" pitchFamily="18" charset="0"/>
            </a:endParaRPr>
          </a:p>
        </p:txBody>
      </p:sp>
      <p:sp>
        <p:nvSpPr>
          <p:cNvPr id="37889" name="Rectangle 1"/>
          <p:cNvSpPr>
            <a:spLocks noChangeArrowheads="1"/>
          </p:cNvSpPr>
          <p:nvPr/>
        </p:nvSpPr>
        <p:spPr bwMode="auto">
          <a:xfrm>
            <a:off x="0" y="1483466"/>
            <a:ext cx="9144000" cy="8494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Figure shows the squaring circuit connected for frequency doubling operation. A sine-wave signal Vi has a peak amplitude of Av and frequency of f Hz. Then, the output voltage of the doublers  circuit is given by</a:t>
            </a:r>
            <a:endParaRPr lang="en-US" sz="2200" dirty="0">
              <a:solidFill>
                <a:schemeClr val="tx1"/>
              </a:solidFill>
              <a:latin typeface="Times New Roman" pitchFamily="18" charset="0"/>
              <a:cs typeface="Times New Roman" pitchFamily="18" charset="0"/>
            </a:endParaRPr>
          </a:p>
        </p:txBody>
      </p:sp>
      <p:pic>
        <p:nvPicPr>
          <p:cNvPr id="37891" name="Picture 3" descr="http://img.brainkart.com/extra3/82jBvk6.jpg"/>
          <p:cNvPicPr>
            <a:picLocks noChangeAspect="1" noChangeArrowheads="1"/>
          </p:cNvPicPr>
          <p:nvPr/>
        </p:nvPicPr>
        <p:blipFill>
          <a:blip r:embed="rId2" cstate="print"/>
          <a:srcRect/>
          <a:stretch>
            <a:fillRect/>
          </a:stretch>
        </p:blipFill>
        <p:spPr bwMode="auto">
          <a:xfrm>
            <a:off x="863600" y="2343150"/>
            <a:ext cx="7450654" cy="1200150"/>
          </a:xfrm>
          <a:prstGeom prst="rect">
            <a:avLst/>
          </a:prstGeom>
          <a:ln>
            <a:solidFill>
              <a:srgbClr val="00B050"/>
            </a:solidFill>
          </a:ln>
          <a:effectLst>
            <a:outerShdw blurRad="292100" dist="139700" dir="2700000" algn="tl" rotWithShape="0">
              <a:srgbClr val="333333">
                <a:alpha val="65000"/>
              </a:srgbClr>
            </a:outerShdw>
          </a:effectLst>
        </p:spPr>
      </p:pic>
      <p:sp>
        <p:nvSpPr>
          <p:cNvPr id="37892" name="Rectangle 4"/>
          <p:cNvSpPr>
            <a:spLocks noChangeArrowheads="1"/>
          </p:cNvSpPr>
          <p:nvPr/>
        </p:nvSpPr>
        <p:spPr bwMode="auto">
          <a:xfrm>
            <a:off x="0" y="3698381"/>
            <a:ext cx="9144000" cy="137268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Assuming a peak amplitude Av of 5V and frequency f of 10KHz, V0 =1.25–1.25 cos2 20000) t. The first term represents the dc term of 1.25V peak amplitude.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input and output waveforms are shown in figure. The output waveforms ripple with twice the input frequency in the rectified output of the input signal. This forms the principle of application of analog multiplier as rectifier of ac signals.</a:t>
            </a:r>
            <a:endParaRPr lang="en-US" sz="2200" dirty="0">
              <a:solidFill>
                <a:schemeClr val="tx1"/>
              </a:solidFill>
              <a:latin typeface="Times New Roman" pitchFamily="18" charset="0"/>
              <a:cs typeface="Times New Roman" pitchFamily="18" charset="0"/>
            </a:endParaRPr>
          </a:p>
        </p:txBody>
      </p:sp>
      <p:sp>
        <p:nvSpPr>
          <p:cNvPr id="37893" name="Rectangle 5"/>
          <p:cNvSpPr>
            <a:spLocks noChangeArrowheads="1"/>
          </p:cNvSpPr>
          <p:nvPr/>
        </p:nvSpPr>
        <p:spPr bwMode="auto">
          <a:xfrm>
            <a:off x="-1" y="5504098"/>
            <a:ext cx="9144001" cy="58785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dc component of output V</a:t>
            </a:r>
            <a:r>
              <a:rPr lang="en-US" sz="1700" baseline="-30000" dirty="0">
                <a:solidFill>
                  <a:schemeClr val="tx1"/>
                </a:solidFill>
                <a:latin typeface="Times New Roman" pitchFamily="18" charset="0"/>
                <a:ea typeface="Times New Roman" pitchFamily="18" charset="0"/>
                <a:cs typeface="Times New Roman" pitchFamily="18" charset="0"/>
              </a:rPr>
              <a:t>0</a:t>
            </a:r>
            <a:r>
              <a:rPr lang="en-US" sz="1700" dirty="0">
                <a:solidFill>
                  <a:schemeClr val="tx1"/>
                </a:solidFill>
                <a:latin typeface="Times New Roman" pitchFamily="18" charset="0"/>
                <a:ea typeface="Times New Roman" pitchFamily="18" charset="0"/>
                <a:cs typeface="Times New Roman" pitchFamily="18" charset="0"/>
              </a:rPr>
              <a:t> can be removed by connecting a 1µF coupling capacitor between the output terminal and a load resistor, across which the output can be observed.</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571501"/>
            <a:ext cx="174317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Divider:</a:t>
            </a:r>
            <a:endParaRPr lang="en-US" b="1" dirty="0">
              <a:latin typeface="Times New Roman" pitchFamily="18" charset="0"/>
              <a:cs typeface="Times New Roman" pitchFamily="18" charset="0"/>
            </a:endParaRPr>
          </a:p>
        </p:txBody>
      </p:sp>
      <p:pic>
        <p:nvPicPr>
          <p:cNvPr id="38914" name="Picture 2" descr="http://img.brainkart.com/extra3/K2ULQuv.jpg"/>
          <p:cNvPicPr>
            <a:picLocks noChangeAspect="1" noChangeArrowheads="1"/>
          </p:cNvPicPr>
          <p:nvPr/>
        </p:nvPicPr>
        <p:blipFill>
          <a:blip r:embed="rId2" cstate="print"/>
          <a:srcRect/>
          <a:stretch>
            <a:fillRect/>
          </a:stretch>
        </p:blipFill>
        <p:spPr bwMode="auto">
          <a:xfrm>
            <a:off x="50800" y="1428750"/>
            <a:ext cx="4305385" cy="4400550"/>
          </a:xfrm>
          <a:prstGeom prst="rect">
            <a:avLst/>
          </a:prstGeom>
          <a:ln>
            <a:solidFill>
              <a:srgbClr val="00B050"/>
            </a:solidFill>
          </a:ln>
          <a:effectLst>
            <a:outerShdw blurRad="292100" dist="139700" dir="2700000" algn="tl" rotWithShape="0">
              <a:srgbClr val="333333">
                <a:alpha val="65000"/>
              </a:srgbClr>
            </a:outerShdw>
          </a:effectLst>
        </p:spPr>
      </p:pic>
      <p:sp>
        <p:nvSpPr>
          <p:cNvPr id="38915" name="Rectangle 3"/>
          <p:cNvSpPr>
            <a:spLocks noChangeArrowheads="1"/>
          </p:cNvSpPr>
          <p:nvPr/>
        </p:nvSpPr>
        <p:spPr bwMode="auto">
          <a:xfrm>
            <a:off x="4521200" y="1983403"/>
            <a:ext cx="4622800" cy="320395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In voltage divider circuit the division is achieved by connecting the multiplier in the feedback loop of an op-amp.</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voltages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den</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num</a:t>
            </a:r>
            <a:r>
              <a:rPr lang="en-US" sz="1700" dirty="0">
                <a:solidFill>
                  <a:schemeClr val="tx1"/>
                </a:solidFill>
                <a:latin typeface="Times New Roman" pitchFamily="18" charset="0"/>
                <a:ea typeface="Times New Roman" pitchFamily="18" charset="0"/>
                <a:cs typeface="Times New Roman" pitchFamily="18" charset="0"/>
              </a:rPr>
              <a:t> represent the two input voltages, </a:t>
            </a:r>
            <a:r>
              <a:rPr lang="en-US" sz="1700" dirty="0" err="1">
                <a:solidFill>
                  <a:schemeClr val="tx1"/>
                </a:solidFill>
                <a:latin typeface="Times New Roman" pitchFamily="18" charset="0"/>
                <a:ea typeface="Times New Roman" pitchFamily="18" charset="0"/>
                <a:cs typeface="Times New Roman" pitchFamily="18" charset="0"/>
              </a:rPr>
              <a:t>Vdm</a:t>
            </a:r>
            <a:r>
              <a:rPr lang="en-US" sz="1700" dirty="0">
                <a:solidFill>
                  <a:schemeClr val="tx1"/>
                </a:solidFill>
                <a:latin typeface="Times New Roman" pitchFamily="18" charset="0"/>
                <a:ea typeface="Times New Roman" pitchFamily="18" charset="0"/>
                <a:cs typeface="Times New Roman" pitchFamily="18" charset="0"/>
              </a:rPr>
              <a:t> forms one input of the multiplier, and output of op-amp </a:t>
            </a:r>
            <a:r>
              <a:rPr lang="en-US" sz="1700" dirty="0" err="1">
                <a:solidFill>
                  <a:schemeClr val="tx1"/>
                </a:solidFill>
                <a:latin typeface="Times New Roman" pitchFamily="18" charset="0"/>
                <a:ea typeface="Times New Roman" pitchFamily="18" charset="0"/>
                <a:cs typeface="Times New Roman" pitchFamily="18" charset="0"/>
              </a:rPr>
              <a:t>VoA</a:t>
            </a:r>
            <a:r>
              <a:rPr lang="en-US" sz="1700" dirty="0">
                <a:solidFill>
                  <a:schemeClr val="tx1"/>
                </a:solidFill>
                <a:latin typeface="Times New Roman" pitchFamily="18" charset="0"/>
                <a:ea typeface="Times New Roman" pitchFamily="18" charset="0"/>
                <a:cs typeface="Times New Roman" pitchFamily="18" charset="0"/>
              </a:rPr>
              <a:t> forms the second input.</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output V</a:t>
            </a:r>
            <a:r>
              <a:rPr lang="en-US" sz="1700" baseline="-30000" dirty="0">
                <a:solidFill>
                  <a:schemeClr val="tx1"/>
                </a:solidFill>
                <a:latin typeface="Times New Roman" pitchFamily="18" charset="0"/>
                <a:ea typeface="Times New Roman" pitchFamily="18" charset="0"/>
                <a:cs typeface="Times New Roman" pitchFamily="18" charset="0"/>
              </a:rPr>
              <a:t>OA</a:t>
            </a:r>
            <a:r>
              <a:rPr lang="en-US" sz="1700" dirty="0">
                <a:solidFill>
                  <a:schemeClr val="tx1"/>
                </a:solidFill>
                <a:latin typeface="Times New Roman" pitchFamily="18" charset="0"/>
                <a:ea typeface="Times New Roman" pitchFamily="18" charset="0"/>
                <a:cs typeface="Times New Roman" pitchFamily="18" charset="0"/>
              </a:rPr>
              <a:t> forms the second input. The output VOM of the multiplier is connected back of op- amp in the feedback loop. Then the characteristic operation of the multiplier gives</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om</a:t>
            </a:r>
            <a:r>
              <a:rPr lang="en-US" sz="1700" dirty="0">
                <a:solidFill>
                  <a:schemeClr val="tx1"/>
                </a:solidFill>
                <a:latin typeface="Times New Roman" pitchFamily="18" charset="0"/>
                <a:ea typeface="Times New Roman" pitchFamily="18" charset="0"/>
                <a:cs typeface="Times New Roman" pitchFamily="18" charset="0"/>
              </a:rPr>
              <a:t> = KV</a:t>
            </a:r>
            <a:r>
              <a:rPr lang="en-US" sz="1700" baseline="-30000" dirty="0">
                <a:solidFill>
                  <a:schemeClr val="tx1"/>
                </a:solidFill>
                <a:latin typeface="Times New Roman" pitchFamily="18" charset="0"/>
                <a:ea typeface="Times New Roman" pitchFamily="18" charset="0"/>
                <a:cs typeface="Times New Roman" pitchFamily="18" charset="0"/>
              </a:rPr>
              <a:t>OA</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Vdm</a:t>
            </a:r>
            <a:r>
              <a:rPr lang="en-US" sz="1700" dirty="0">
                <a:solidFill>
                  <a:schemeClr val="tx1"/>
                </a:solidFill>
                <a:latin typeface="Times New Roman" pitchFamily="18" charset="0"/>
                <a:ea typeface="Times New Roman" pitchFamily="18" charset="0"/>
                <a:cs typeface="Times New Roman" pitchFamily="18" charset="0"/>
              </a:rPr>
              <a:t> (1)</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0" y="1084033"/>
            <a:ext cx="9144000" cy="54815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As shown in figure, no input signal current can flow into the inverting input terminal of op-amp, which is at virtual ground. Therefore, at the junction a, i</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 + 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=0, the current i1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 R, where R is the input resistance and the current 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/R. With virtual ground existing at a,</a:t>
            </a:r>
            <a:endParaRPr lang="en-US" sz="2000" dirty="0">
              <a:solidFill>
                <a:schemeClr val="tx1"/>
              </a:solidFill>
              <a:latin typeface="Times New Roman" pitchFamily="18" charset="0"/>
              <a:cs typeface="Times New Roman" pitchFamily="18" charset="0"/>
            </a:endParaRPr>
          </a:p>
          <a:p>
            <a:pPr marL="817222" lvl="1" indent="-360045" algn="just" defTabSz="640080" eaLnBrk="0" fontAlgn="base" hangingPunct="0">
              <a:spcBef>
                <a:spcPct val="0"/>
              </a:spcBef>
              <a:spcAft>
                <a:spcPct val="0"/>
              </a:spcAft>
              <a:buFont typeface="Wingdings" pitchFamily="2" charset="2"/>
              <a:buChar char="Ø"/>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i</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a:t>
            </a:r>
            <a:r>
              <a:rPr lang="en-US" sz="2200" i="1" dirty="0">
                <a:solidFill>
                  <a:schemeClr val="tx1"/>
                </a:solidFill>
                <a:latin typeface="Times New Roman" pitchFamily="18" charset="0"/>
                <a:ea typeface="Times New Roman" pitchFamily="18" charset="0"/>
                <a:cs typeface="Times New Roman" pitchFamily="18" charset="0"/>
              </a:rPr>
              <a:t>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 R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/R = 0</a:t>
            </a:r>
            <a:endParaRPr lang="en-US" sz="2000" dirty="0">
              <a:solidFill>
                <a:schemeClr val="tx1"/>
              </a:solidFill>
              <a:latin typeface="Times New Roman" pitchFamily="18" charset="0"/>
              <a:cs typeface="Times New Roman" pitchFamily="18" charset="0"/>
            </a:endParaRPr>
          </a:p>
          <a:p>
            <a:pPr marL="1274399" lvl="2" indent="-360045" algn="just" defTabSz="640080" eaLnBrk="0" fontAlgn="base" hangingPunct="0">
              <a:spcBef>
                <a:spcPct val="0"/>
              </a:spcBef>
              <a:spcAft>
                <a:spcPct val="0"/>
              </a:spcAft>
              <a:buFont typeface="Wingdings" pitchFamily="2" charset="2"/>
              <a:buChar char="Ø"/>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KV</a:t>
            </a:r>
            <a:r>
              <a:rPr lang="en-US" sz="2200" i="1" baseline="-30000" dirty="0">
                <a:solidFill>
                  <a:schemeClr val="tx1"/>
                </a:solidFill>
                <a:latin typeface="Times New Roman" pitchFamily="18" charset="0"/>
                <a:ea typeface="Times New Roman" pitchFamily="18" charset="0"/>
                <a:cs typeface="Times New Roman" pitchFamily="18" charset="0"/>
              </a:rPr>
              <a:t>OA</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i="1" dirty="0">
                <a:solidFill>
                  <a:schemeClr val="tx1"/>
                </a:solidFill>
                <a:latin typeface="Times New Roman" pitchFamily="18" charset="0"/>
                <a:ea typeface="Times New Roman" pitchFamily="18" charset="0"/>
                <a:cs typeface="Times New Roman" pitchFamily="18" charset="0"/>
              </a:rPr>
              <a:t> = </a:t>
            </a:r>
            <a:r>
              <a:rPr lang="en-US" sz="2200" dirty="0">
                <a:solidFill>
                  <a:schemeClr val="tx1"/>
                </a:solidFill>
                <a:latin typeface="Times New Roman" pitchFamily="18" charset="0"/>
                <a:ea typeface="Times New Roman" pitchFamily="18" charset="0"/>
                <a:cs typeface="Times New Roman" pitchFamily="18" charset="0"/>
              </a:rPr>
              <a:t>-</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				</a:t>
            </a:r>
            <a:r>
              <a:rPr lang="en-US" sz="2200" b="1" i="1" dirty="0">
                <a:solidFill>
                  <a:schemeClr val="tx1"/>
                </a:solidFill>
                <a:latin typeface="Times New Roman" pitchFamily="18" charset="0"/>
                <a:ea typeface="Times New Roman" pitchFamily="18" charset="0"/>
                <a:cs typeface="Times New Roman" pitchFamily="18" charset="0"/>
              </a:rPr>
              <a:t> or</a:t>
            </a:r>
            <a:endParaRPr lang="en-US" sz="2000" b="1" dirty="0">
              <a:solidFill>
                <a:schemeClr val="tx1"/>
              </a:solidFill>
              <a:latin typeface="Times New Roman" pitchFamily="18" charset="0"/>
              <a:cs typeface="Times New Roman" pitchFamily="18" charset="0"/>
            </a:endParaRPr>
          </a:p>
          <a:p>
            <a:pPr marL="817222" lvl="1" indent="-360045" algn="just" defTabSz="640080" eaLnBrk="0" fontAlgn="base" hangingPunct="0">
              <a:spcBef>
                <a:spcPct val="0"/>
              </a:spcBef>
              <a:spcAft>
                <a:spcPct val="0"/>
              </a:spcAft>
              <a:buFont typeface="Wingdings" pitchFamily="2" charset="2"/>
              <a:buChar char="Ø"/>
              <a:tabLst>
                <a:tab pos="200025" algn="l"/>
              </a:tabLst>
            </a:pPr>
            <a:r>
              <a:rPr lang="en-US" sz="2200" i="1" dirty="0" err="1">
                <a:solidFill>
                  <a:schemeClr val="tx1"/>
                </a:solidFill>
                <a:latin typeface="Times New Roman" pitchFamily="18" charset="0"/>
                <a:ea typeface="Times New Roman" pitchFamily="18" charset="0"/>
                <a:cs typeface="Times New Roman" pitchFamily="18" charset="0"/>
              </a:rPr>
              <a:t>voA</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i="1" dirty="0">
                <a:solidFill>
                  <a:schemeClr val="tx1"/>
                </a:solidFill>
                <a:latin typeface="Times New Roman" pitchFamily="18" charset="0"/>
                <a:ea typeface="Times New Roman" pitchFamily="18" charset="0"/>
                <a:cs typeface="Times New Roman" pitchFamily="18" charset="0"/>
              </a:rPr>
              <a:t>/</a:t>
            </a:r>
            <a:r>
              <a:rPr lang="en-US" sz="2200" i="1" dirty="0" err="1">
                <a:solidFill>
                  <a:schemeClr val="tx1"/>
                </a:solidFill>
                <a:latin typeface="Times New Roman" pitchFamily="18" charset="0"/>
                <a:ea typeface="Times New Roman" pitchFamily="18" charset="0"/>
                <a:cs typeface="Times New Roman" pitchFamily="18" charset="0"/>
              </a:rPr>
              <a:t>Kv</a:t>
            </a:r>
            <a:r>
              <a:rPr lang="en-US" sz="2200" i="1" baseline="-30000" dirty="0" err="1">
                <a:solidFill>
                  <a:schemeClr val="tx1"/>
                </a:solidFill>
                <a:latin typeface="Times New Roman" pitchFamily="18" charset="0"/>
                <a:ea typeface="Times New Roman" pitchFamily="18" charset="0"/>
                <a:cs typeface="Times New Roman" pitchFamily="18" charset="0"/>
              </a:rPr>
              <a:t>den</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		where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and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dirty="0">
                <a:solidFill>
                  <a:schemeClr val="tx1"/>
                </a:solidFill>
                <a:latin typeface="Times New Roman" pitchFamily="18" charset="0"/>
                <a:ea typeface="Times New Roman" pitchFamily="18" charset="0"/>
                <a:cs typeface="Times New Roman" pitchFamily="18" charset="0"/>
              </a:rPr>
              <a:t> are the numerator and denominator voltages respectively. </a:t>
            </a:r>
          </a:p>
          <a:p>
            <a:pPr marL="360045" indent="-360045" algn="just" defTabSz="640080" eaLnBrk="0" fontAlgn="base" hangingPunct="0">
              <a:spcBef>
                <a:spcPct val="0"/>
              </a:spcBef>
              <a:spcAft>
                <a:spcPct val="0"/>
              </a:spcAft>
              <a:buFont typeface="Wingdings" pitchFamily="2" charset="2"/>
              <a:buChar char="Ø"/>
              <a:tabLst>
                <a:tab pos="200025" algn="l"/>
              </a:tabLst>
            </a:pPr>
            <a:endParaRPr lang="en-US" sz="2200" dirty="0">
              <a:solidFill>
                <a:schemeClr val="tx1"/>
              </a:solidFill>
              <a:latin typeface="Times New Roman" pitchFamily="18" charset="0"/>
              <a:ea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Therefore, the voltage division operation is achieved.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can be a positive or negative voltage and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dirty="0">
                <a:solidFill>
                  <a:schemeClr val="tx1"/>
                </a:solidFill>
                <a:latin typeface="Times New Roman" pitchFamily="18" charset="0"/>
                <a:ea typeface="Times New Roman" pitchFamily="18" charset="0"/>
                <a:cs typeface="Times New Roman" pitchFamily="18" charset="0"/>
              </a:rPr>
              <a:t> can have only positive values to ensure negative feedback. </a:t>
            </a: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When </a:t>
            </a:r>
            <a:r>
              <a:rPr lang="en-US" sz="2200" i="1" dirty="0" err="1">
                <a:solidFill>
                  <a:schemeClr val="tx1"/>
                </a:solidFill>
                <a:latin typeface="Times New Roman" pitchFamily="18" charset="0"/>
                <a:ea typeface="Times New Roman" pitchFamily="18" charset="0"/>
                <a:cs typeface="Times New Roman" pitchFamily="18" charset="0"/>
              </a:rPr>
              <a:t>Vdm</a:t>
            </a:r>
            <a:r>
              <a:rPr lang="en-US" sz="2200" dirty="0">
                <a:solidFill>
                  <a:schemeClr val="tx1"/>
                </a:solidFill>
                <a:latin typeface="Times New Roman" pitchFamily="18" charset="0"/>
                <a:ea typeface="Times New Roman" pitchFamily="18" charset="0"/>
                <a:cs typeface="Times New Roman" pitchFamily="18" charset="0"/>
              </a:rPr>
              <a:t> is changed, the gain 10/</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dm</a:t>
            </a:r>
            <a:r>
              <a:rPr lang="en-US" sz="2200" baseline="-30000" dirty="0">
                <a:solidFill>
                  <a:schemeClr val="tx1"/>
                </a:solidFill>
                <a:latin typeface="Times New Roman" pitchFamily="18" charset="0"/>
                <a:ea typeface="Times New Roman" pitchFamily="18" charset="0"/>
                <a:cs typeface="Times New Roman" pitchFamily="18" charset="0"/>
              </a:rPr>
              <a:t> </a:t>
            </a:r>
            <a:r>
              <a:rPr lang="en-US" sz="2200" dirty="0">
                <a:solidFill>
                  <a:schemeClr val="tx1"/>
                </a:solidFill>
                <a:latin typeface="Times New Roman" pitchFamily="18" charset="0"/>
                <a:ea typeface="Times New Roman" pitchFamily="18" charset="0"/>
                <a:cs typeface="Times New Roman" pitchFamily="18" charset="0"/>
              </a:rPr>
              <a:t>changes, and this feature is used in automatic gain control (AGC) circuits.</a:t>
            </a:r>
            <a:endParaRPr lang="en-US" sz="28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174317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Divider:</a:t>
            </a:r>
            <a:endParaRPr lang="en-US" b="1"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1" y="571501"/>
            <a:ext cx="16447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Square Rooter:</a:t>
            </a:r>
            <a:endParaRPr lang="en-US" b="1" dirty="0">
              <a:latin typeface="Times New Roman" pitchFamily="18" charset="0"/>
              <a:cs typeface="Times New Roman" pitchFamily="18" charset="0"/>
            </a:endParaRPr>
          </a:p>
        </p:txBody>
      </p:sp>
      <p:sp>
        <p:nvSpPr>
          <p:cNvPr id="40961" name="Rectangle 1"/>
          <p:cNvSpPr>
            <a:spLocks noChangeArrowheads="1"/>
          </p:cNvSpPr>
          <p:nvPr/>
        </p:nvSpPr>
        <p:spPr bwMode="auto">
          <a:xfrm>
            <a:off x="0" y="1332548"/>
            <a:ext cx="9144000" cy="446583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divider voltage can be used to find the square root of a signal by connecting both inputs of the multiplier to the output of the op-amp. </a:t>
            </a:r>
            <a:r>
              <a:rPr lang="en-US" sz="2200" i="1" dirty="0">
                <a:solidFill>
                  <a:schemeClr val="tx1"/>
                </a:solidFill>
                <a:latin typeface="Times New Roman" pitchFamily="18" charset="0"/>
                <a:ea typeface="Times New Roman" pitchFamily="18" charset="0"/>
                <a:cs typeface="Times New Roman" pitchFamily="18" charset="0"/>
              </a:rPr>
              <a:t>Substituting</a:t>
            </a:r>
            <a:r>
              <a:rPr lang="en-US" sz="2200" dirty="0">
                <a:solidFill>
                  <a:schemeClr val="tx1"/>
                </a:solidFill>
                <a:latin typeface="Times New Roman" pitchFamily="18" charset="0"/>
                <a:ea typeface="Times New Roman" pitchFamily="18" charset="0"/>
                <a:cs typeface="Times New Roman" pitchFamily="18" charset="0"/>
              </a:rPr>
              <a:t> equal in magnitude but opposite in polarity (with respect to ground) to Vi. But we know that </a:t>
            </a:r>
            <a:r>
              <a:rPr lang="en-US" sz="2200" dirty="0" err="1">
                <a:solidFill>
                  <a:schemeClr val="tx1"/>
                </a:solidFill>
                <a:latin typeface="Times New Roman" pitchFamily="18" charset="0"/>
                <a:ea typeface="Times New Roman" pitchFamily="18" charset="0"/>
                <a:cs typeface="Times New Roman" pitchFamily="18" charset="0"/>
              </a:rPr>
              <a:t>Vom</a:t>
            </a:r>
            <a:r>
              <a:rPr lang="en-US" sz="2200" dirty="0">
                <a:solidFill>
                  <a:schemeClr val="tx1"/>
                </a:solidFill>
                <a:latin typeface="Times New Roman" pitchFamily="18" charset="0"/>
                <a:ea typeface="Times New Roman" pitchFamily="18" charset="0"/>
                <a:cs typeface="Times New Roman" pitchFamily="18" charset="0"/>
              </a:rPr>
              <a:t> is one- term (Scale factor) of V0 * V0 or -V</a:t>
            </a:r>
            <a:r>
              <a:rPr lang="en-US" sz="2200" baseline="-30000" dirty="0">
                <a:solidFill>
                  <a:schemeClr val="tx1"/>
                </a:solidFill>
                <a:latin typeface="Times New Roman" pitchFamily="18" charset="0"/>
                <a:ea typeface="Times New Roman" pitchFamily="18" charset="0"/>
                <a:cs typeface="Times New Roman" pitchFamily="18" charset="0"/>
              </a:rPr>
              <a:t>i</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 V</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/1 0</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Solving for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and eliminating √-1 yields. V0 = √10|Vi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Eqn. states that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equals the square root of 10 times the absolute magnitude of V</a:t>
            </a:r>
            <a:r>
              <a:rPr lang="en-US" sz="2200" baseline="-30000" dirty="0">
                <a:solidFill>
                  <a:schemeClr val="tx1"/>
                </a:solidFill>
                <a:latin typeface="Times New Roman" pitchFamily="18" charset="0"/>
                <a:ea typeface="Times New Roman" pitchFamily="18" charset="0"/>
                <a:cs typeface="Times New Roman" pitchFamily="18" charset="0"/>
              </a:rPr>
              <a:t>i</a:t>
            </a:r>
            <a:r>
              <a:rPr lang="en-US" sz="22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input voltage Vi must be negative, or else, the op-amp saturates.</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range of Vi is between -1 and -10V. Voltages less than -1V will cause inaccuracies in the result.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diode prevents negative saturation for positive polarity Vi signals. For positive values of Vi the diode connections are reversed.</a:t>
            </a:r>
            <a:endParaRPr lang="en-US" sz="2800" dirty="0">
              <a:solidFill>
                <a:schemeClr val="tx1"/>
              </a:solidFill>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img.brainkart.com/extra3/5Uy7CmV.jpg"/>
          <p:cNvPicPr>
            <a:picLocks noChangeAspect="1" noChangeArrowheads="1"/>
          </p:cNvPicPr>
          <p:nvPr/>
        </p:nvPicPr>
        <p:blipFill>
          <a:blip r:embed="rId2" cstate="print"/>
          <a:srcRect/>
          <a:stretch>
            <a:fillRect/>
          </a:stretch>
        </p:blipFill>
        <p:spPr bwMode="auto">
          <a:xfrm>
            <a:off x="0" y="1257300"/>
            <a:ext cx="5176568" cy="3543300"/>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pic>
        <p:nvPicPr>
          <p:cNvPr id="41988" name="Picture 4" descr="http://img.brainkart.com/extra3/LcdW0IV.jpg"/>
          <p:cNvPicPr>
            <a:picLocks noChangeAspect="1" noChangeArrowheads="1"/>
          </p:cNvPicPr>
          <p:nvPr/>
        </p:nvPicPr>
        <p:blipFill>
          <a:blip r:embed="rId3" cstate="print"/>
          <a:srcRect/>
          <a:stretch>
            <a:fillRect/>
          </a:stretch>
        </p:blipFill>
        <p:spPr bwMode="auto">
          <a:xfrm>
            <a:off x="5155097" y="2971800"/>
            <a:ext cx="3949148" cy="3649725"/>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0" y="1036736"/>
            <a:ext cx="9144000" cy="34501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multiplier configured for phase angle detection measurement is shown in figure. When two sine-waves of the same frequency are applied to the inputs of the multiplier, the output V0 has a dc component and an AC component.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trigonometric identity shows that Sin A sin B =1/2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(A-B) –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(A+B)).</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When the two frequencies are equal, but with different phase angles, e.g. A=2πft +θ for signal </a:t>
            </a:r>
            <a:r>
              <a:rPr lang="en-US" sz="2200" dirty="0" err="1">
                <a:solidFill>
                  <a:schemeClr val="tx1"/>
                </a:solidFill>
                <a:latin typeface="Times New Roman" pitchFamily="18" charset="0"/>
                <a:ea typeface="Times New Roman" pitchFamily="18" charset="0"/>
                <a:cs typeface="Times New Roman" pitchFamily="18" charset="0"/>
              </a:rPr>
              <a:t>Vx</a:t>
            </a:r>
            <a:r>
              <a:rPr lang="en-US" sz="2200" dirty="0">
                <a:solidFill>
                  <a:schemeClr val="tx1"/>
                </a:solidFill>
                <a:latin typeface="Times New Roman" pitchFamily="18" charset="0"/>
                <a:ea typeface="Times New Roman" pitchFamily="18" charset="0"/>
                <a:cs typeface="Times New Roman" pitchFamily="18" charset="0"/>
              </a:rPr>
              <a:t> and B= 2πft for signal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then using the identity</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		[sin (2 ft+ )][sin2 ft)]=1/2[</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(4 ft + )]=1/2(dc- the double frequency term) </a:t>
            </a:r>
            <a:endParaRPr lang="en-US" sz="28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img.brainkart.com/extra3/Zp6N94A.jpg"/>
          <p:cNvPicPr>
            <a:picLocks noChangeAspect="1" noChangeArrowheads="1"/>
          </p:cNvPicPr>
          <p:nvPr/>
        </p:nvPicPr>
        <p:blipFill>
          <a:blip r:embed="rId2" cstate="print"/>
          <a:srcRect/>
          <a:stretch>
            <a:fillRect/>
          </a:stretch>
        </p:blipFill>
        <p:spPr bwMode="auto">
          <a:xfrm>
            <a:off x="1016000" y="2171700"/>
            <a:ext cx="2873820" cy="685800"/>
          </a:xfrm>
          <a:prstGeom prst="rect">
            <a:avLst/>
          </a:prstGeom>
          <a:ln>
            <a:solidFill>
              <a:srgbClr val="0070C0"/>
            </a:solidFill>
          </a:ln>
          <a:effectLst>
            <a:outerShdw blurRad="292100" dist="139700" dir="2700000" algn="tl" rotWithShape="0">
              <a:srgbClr val="333333">
                <a:alpha val="65000"/>
              </a:srgbClr>
            </a:outerShdw>
          </a:effec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sp>
        <p:nvSpPr>
          <p:cNvPr id="7" name="Rectangle 2"/>
          <p:cNvSpPr>
            <a:spLocks noChangeArrowheads="1"/>
          </p:cNvSpPr>
          <p:nvPr/>
        </p:nvSpPr>
        <p:spPr bwMode="auto">
          <a:xfrm>
            <a:off x="0" y="1376082"/>
            <a:ext cx="9144000" cy="68018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Therefore, when the two input signals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are applied to the multiplier,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(dc) is given by</a:t>
            </a:r>
            <a:endParaRPr lang="en-US" sz="2500" dirty="0">
              <a:solidFill>
                <a:schemeClr val="tx1"/>
              </a:solidFill>
              <a:latin typeface="Times New Roman" pitchFamily="18" charset="0"/>
              <a:cs typeface="Times New Roman" pitchFamily="18" charset="0"/>
            </a:endParaRPr>
          </a:p>
        </p:txBody>
      </p:sp>
      <p:sp>
        <p:nvSpPr>
          <p:cNvPr id="44035" name="Rectangle 3"/>
          <p:cNvSpPr>
            <a:spLocks noChangeArrowheads="1"/>
          </p:cNvSpPr>
          <p:nvPr/>
        </p:nvSpPr>
        <p:spPr bwMode="auto">
          <a:xfrm>
            <a:off x="26504" y="3114423"/>
            <a:ext cx="8940800" cy="252684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where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are the peak voltage amplitudes of the signals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Thus, the output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(dc) depends on the factor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A dc voltmeter can be calibrated as a phase angle meter when the product of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is made equal to 20. Then, a (0-1) V range dc voltmeter can directly read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with the meter calibrated directly in degrees from a cosine table. The input and output waveforms are shown in figure.</a:t>
            </a:r>
            <a:endParaRPr lang="en-US" sz="17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Then the above </a:t>
            </a:r>
            <a:r>
              <a:rPr lang="en-US" sz="2000" dirty="0" err="1">
                <a:solidFill>
                  <a:schemeClr val="tx1"/>
                </a:solidFill>
                <a:latin typeface="Times New Roman" pitchFamily="18" charset="0"/>
                <a:ea typeface="Times New Roman" pitchFamily="18" charset="0"/>
                <a:cs typeface="Times New Roman" pitchFamily="18" charset="0"/>
              </a:rPr>
              <a:t>eqn</a:t>
            </a:r>
            <a:r>
              <a:rPr lang="en-US" sz="2000" dirty="0">
                <a:solidFill>
                  <a:schemeClr val="tx1"/>
                </a:solidFill>
                <a:latin typeface="Times New Roman" pitchFamily="18" charset="0"/>
                <a:ea typeface="Times New Roman" pitchFamily="18" charset="0"/>
                <a:cs typeface="Times New Roman" pitchFamily="18" charset="0"/>
              </a:rPr>
              <a:t> becomes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(dc) =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if we make the product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 20 or in other words,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 4.47V.</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094293"/>
            <a:ext cx="4572000" cy="618631"/>
          </a:xfrm>
          <a:prstGeom prst="rect">
            <a:avLst/>
          </a:prstGeom>
        </p:spPr>
        <p:txBody>
          <a:bodyPr lIns="64008" tIns="32004" rIns="64008" bIns="32004">
            <a:spAutoFit/>
          </a:bodyPr>
          <a:lstStyle/>
          <a:p>
            <a:r>
              <a:rPr lang="en-US" dirty="0" smtClean="0"/>
              <a:t>http://www.brainkart.com/article/Analog-Multipliers_36018/</a:t>
            </a:r>
            <a:endParaRPr lang="en-US" dirty="0"/>
          </a:p>
        </p:txBody>
      </p:sp>
      <p:sp>
        <p:nvSpPr>
          <p:cNvPr id="2" name="Rectangle 1"/>
          <p:cNvSpPr/>
          <p:nvPr/>
        </p:nvSpPr>
        <p:spPr>
          <a:xfrm>
            <a:off x="2590800" y="5015984"/>
            <a:ext cx="4572000" cy="618631"/>
          </a:xfrm>
          <a:prstGeom prst="rect">
            <a:avLst/>
          </a:prstGeom>
        </p:spPr>
        <p:txBody>
          <a:bodyPr lIns="64008" tIns="32004" rIns="64008" bIns="32004">
            <a:spAutoFit/>
          </a:bodyPr>
          <a:lstStyle/>
          <a:p>
            <a:r>
              <a:rPr lang="en-IN" dirty="0"/>
              <a:t>https://www.youtube.com/watch?v=Bdng-6N00G8</a:t>
            </a:r>
          </a:p>
        </p:txBody>
      </p:sp>
      <p:sp>
        <p:nvSpPr>
          <p:cNvPr id="3" name="Rectangle 2"/>
          <p:cNvSpPr/>
          <p:nvPr/>
        </p:nvSpPr>
        <p:spPr>
          <a:xfrm>
            <a:off x="660400" y="4046488"/>
            <a:ext cx="4572000" cy="895630"/>
          </a:xfrm>
          <a:prstGeom prst="rect">
            <a:avLst/>
          </a:prstGeom>
        </p:spPr>
        <p:txBody>
          <a:bodyPr lIns="64008" tIns="32004" rIns="64008" bIns="32004">
            <a:spAutoFit/>
          </a:bodyPr>
          <a:lstStyle/>
          <a:p>
            <a:r>
              <a:rPr lang="en-US" b="1" dirty="0"/>
              <a:t>GILBERT MULTIPLIER CELL | ANALOG MULTIPLIER USING EMITTER COUPLED TRANSISTOR PAIRS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49496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Introduction </a:t>
            </a:r>
            <a:endParaRPr lang="en-US" b="1" dirty="0">
              <a:latin typeface="Times New Roman" pitchFamily="18" charset="0"/>
              <a:cs typeface="Times New Roman" pitchFamily="18" charset="0"/>
            </a:endParaRPr>
          </a:p>
        </p:txBody>
      </p:sp>
      <p:sp>
        <p:nvSpPr>
          <p:cNvPr id="6" name="Rectangle 5"/>
          <p:cNvSpPr/>
          <p:nvPr/>
        </p:nvSpPr>
        <p:spPr>
          <a:xfrm>
            <a:off x="0" y="1676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buFont typeface="Wingdings" pitchFamily="2" charset="2"/>
              <a:buChar char="Ø"/>
            </a:pPr>
            <a:r>
              <a:rPr lang="en-US" dirty="0" smtClean="0">
                <a:latin typeface="Times New Roman" pitchFamily="18" charset="0"/>
                <a:cs typeface="Times New Roman" pitchFamily="18" charset="0"/>
              </a:rPr>
              <a:t>The concept of Phase Locked Loops (PLL) first emerged in the early 1930’s.</a:t>
            </a:r>
          </a:p>
          <a:p>
            <a:pPr marL="342900" indent="-342900">
              <a:buFont typeface="Wingdings" pitchFamily="2" charset="2"/>
              <a:buChar char="Ø"/>
            </a:pPr>
            <a:r>
              <a:rPr lang="en-US" dirty="0" smtClean="0">
                <a:latin typeface="Times New Roman" pitchFamily="18" charset="0"/>
                <a:cs typeface="Times New Roman" pitchFamily="18" charset="0"/>
              </a:rPr>
              <a:t>In present, the PLL is available as a single IC in the SE/NE560 series (560, 561, 562, 564, 565 and 567) to further reduce the buying cost ,the discrete IC’s are used to construct a PLL.</a:t>
            </a:r>
            <a:endParaRPr lang="en-US" dirty="0">
              <a:latin typeface="Times New Roman" pitchFamily="18" charset="0"/>
              <a:cs typeface="Times New Roman" pitchFamily="18" charset="0"/>
            </a:endParaRPr>
          </a:p>
        </p:txBody>
      </p:sp>
      <p:sp>
        <p:nvSpPr>
          <p:cNvPr id="7" name="Rectangle 6"/>
          <p:cNvSpPr/>
          <p:nvPr/>
        </p:nvSpPr>
        <p:spPr>
          <a:xfrm>
            <a:off x="3703942" y="3244334"/>
            <a:ext cx="1909625"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b="1" dirty="0" smtClean="0">
                <a:latin typeface="Times New Roman" pitchFamily="18" charset="0"/>
                <a:cs typeface="Times New Roman" pitchFamily="18" charset="0"/>
              </a:rPr>
              <a:t>PLL Applications</a:t>
            </a:r>
            <a:endParaRPr lang="en-US" b="1" dirty="0">
              <a:latin typeface="Times New Roman" pitchFamily="18" charset="0"/>
              <a:cs typeface="Times New Roman" pitchFamily="18" charset="0"/>
            </a:endParaRPr>
          </a:p>
        </p:txBody>
      </p:sp>
      <p:sp>
        <p:nvSpPr>
          <p:cNvPr id="8" name="Rectangle 7"/>
          <p:cNvSpPr/>
          <p:nvPr/>
        </p:nvSpPr>
        <p:spPr>
          <a:xfrm>
            <a:off x="0" y="3759875"/>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mj-lt"/>
              <a:buAutoNum type="arabicPeriod"/>
            </a:pPr>
            <a:r>
              <a:rPr lang="en-US" dirty="0" smtClean="0">
                <a:latin typeface="Times New Roman" pitchFamily="18" charset="0"/>
                <a:cs typeface="Times New Roman" pitchFamily="18" charset="0"/>
              </a:rPr>
              <a:t>Frequency Modulation (FM) stereo decoders, FM Demodulation networks for FM operation.</a:t>
            </a:r>
          </a:p>
          <a:p>
            <a:pPr marL="342900" indent="-342900">
              <a:buFont typeface="+mj-lt"/>
              <a:buAutoNum type="arabicPeriod"/>
            </a:pPr>
            <a:r>
              <a:rPr lang="en-US" dirty="0" smtClean="0">
                <a:latin typeface="Times New Roman" pitchFamily="18" charset="0"/>
                <a:cs typeface="Times New Roman" pitchFamily="18" charset="0"/>
              </a:rPr>
              <a:t>Frequency synthesis that provides multiple of a reference signal frequency.</a:t>
            </a:r>
          </a:p>
          <a:p>
            <a:pPr marL="342900" indent="-342900">
              <a:buFont typeface="+mj-lt"/>
              <a:buAutoNum type="arabicPeriod"/>
            </a:pPr>
            <a:r>
              <a:rPr lang="en-US" dirty="0" smtClean="0">
                <a:latin typeface="Times New Roman" pitchFamily="18" charset="0"/>
                <a:cs typeface="Times New Roman" pitchFamily="18" charset="0"/>
              </a:rPr>
              <a:t>Used in </a:t>
            </a:r>
            <a:r>
              <a:rPr lang="en-US" dirty="0" err="1" smtClean="0">
                <a:latin typeface="Times New Roman" pitchFamily="18" charset="0"/>
                <a:cs typeface="Times New Roman" pitchFamily="18" charset="0"/>
              </a:rPr>
              <a:t>motorspeed</a:t>
            </a:r>
            <a:r>
              <a:rPr lang="en-US" dirty="0" smtClean="0">
                <a:latin typeface="Times New Roman" pitchFamily="18" charset="0"/>
                <a:cs typeface="Times New Roman" pitchFamily="18" charset="0"/>
              </a:rPr>
              <a:t> controls, tracking filters.</a:t>
            </a:r>
          </a:p>
          <a:p>
            <a:pPr marL="342900" indent="-342900">
              <a:buFont typeface="+mj-lt"/>
              <a:buAutoNum type="arabicPeriod"/>
            </a:pPr>
            <a:r>
              <a:rPr lang="en-US" dirty="0" smtClean="0">
                <a:latin typeface="Times New Roman" pitchFamily="18" charset="0"/>
                <a:cs typeface="Times New Roman" pitchFamily="18" charset="0"/>
              </a:rPr>
              <a:t>Used in frequency shift keying (FSK) decodes for demodulation carrier frequencies.</a:t>
            </a:r>
            <a:endParaRPr lang="en-US"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endParaRPr lang="en-US"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t="18237" b="11419"/>
          <a:stretch>
            <a:fillRect/>
          </a:stretch>
        </p:blipFill>
        <p:spPr bwMode="auto">
          <a:xfrm>
            <a:off x="86320" y="1371600"/>
            <a:ext cx="9057680" cy="2057400"/>
          </a:xfrm>
          <a:prstGeom prst="rect">
            <a:avLst/>
          </a:prstGeom>
          <a:ln>
            <a:solidFill>
              <a:srgbClr val="00B050"/>
            </a:solid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3" cstate="print"/>
          <a:srcRect/>
          <a:stretch>
            <a:fillRect/>
          </a:stretch>
        </p:blipFill>
        <p:spPr bwMode="auto">
          <a:xfrm>
            <a:off x="1219200" y="3581400"/>
            <a:ext cx="6934200" cy="311729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1219200" y="1257300"/>
            <a:ext cx="7569200" cy="1449628"/>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682308" indent="-320040" algn="just">
              <a:buFont typeface="+mj-lt"/>
              <a:buAutoNum type="arabicPeriod"/>
            </a:pPr>
            <a:r>
              <a:rPr lang="en-US" b="1" dirty="0" smtClean="0">
                <a:latin typeface="Times New Roman" pitchFamily="18" charset="0"/>
                <a:cs typeface="Times New Roman" pitchFamily="18" charset="0"/>
              </a:rPr>
              <a:t>Logarithmic Summing Technique </a:t>
            </a:r>
            <a:r>
              <a:rPr lang="en-US" b="1" dirty="0" smtClean="0">
                <a:solidFill>
                  <a:srgbClr val="00B050"/>
                </a:solidFill>
                <a:latin typeface="Times New Roman" pitchFamily="18" charset="0"/>
                <a:cs typeface="Times New Roman" pitchFamily="18" charset="0"/>
              </a:rPr>
              <a:t>(One Quadrant Device)</a:t>
            </a:r>
          </a:p>
          <a:p>
            <a:pPr marL="682308" indent="-320040" algn="just">
              <a:buFont typeface="+mj-lt"/>
              <a:buAutoNum type="arabicPeriod"/>
            </a:pPr>
            <a:r>
              <a:rPr lang="en-US" b="1" dirty="0" smtClean="0">
                <a:latin typeface="Times New Roman" pitchFamily="18" charset="0"/>
                <a:cs typeface="Times New Roman" pitchFamily="18" charset="0"/>
              </a:rPr>
              <a:t>Pulse Height/Width Modulation Technique </a:t>
            </a:r>
            <a:r>
              <a:rPr lang="en-US" b="1" dirty="0" smtClean="0">
                <a:solidFill>
                  <a:srgbClr val="00B050"/>
                </a:solidFill>
                <a:latin typeface="Times New Roman" pitchFamily="18" charset="0"/>
                <a:cs typeface="Times New Roman" pitchFamily="18" charset="0"/>
              </a:rPr>
              <a:t>(One Quadrant Device)</a:t>
            </a:r>
          </a:p>
          <a:p>
            <a:pPr marL="682308" indent="-320040" algn="just">
              <a:buFont typeface="+mj-lt"/>
              <a:buAutoNum type="arabicPeriod"/>
            </a:pPr>
            <a:r>
              <a:rPr lang="en-US" b="1" dirty="0" smtClean="0">
                <a:latin typeface="Times New Roman" pitchFamily="18" charset="0"/>
                <a:cs typeface="Times New Roman" pitchFamily="18" charset="0"/>
              </a:rPr>
              <a:t>Emitter Coupled Transistor Pair </a:t>
            </a:r>
            <a:r>
              <a:rPr lang="en-US" b="1" dirty="0" smtClean="0">
                <a:solidFill>
                  <a:srgbClr val="00B050"/>
                </a:solidFill>
                <a:latin typeface="Times New Roman" pitchFamily="18" charset="0"/>
                <a:cs typeface="Times New Roman" pitchFamily="18" charset="0"/>
              </a:rPr>
              <a:t>(Two Quadrant Device)</a:t>
            </a:r>
          </a:p>
          <a:p>
            <a:pPr marL="682308" indent="-320040" algn="just">
              <a:buFont typeface="+mj-lt"/>
              <a:buAutoNum type="arabicPeriod"/>
            </a:pPr>
            <a:r>
              <a:rPr lang="en-US" b="1" dirty="0" smtClean="0">
                <a:latin typeface="Times New Roman" pitchFamily="18" charset="0"/>
                <a:cs typeface="Times New Roman" pitchFamily="18" charset="0"/>
              </a:rPr>
              <a:t>Gilbert Cell </a:t>
            </a:r>
            <a:r>
              <a:rPr lang="en-US" b="1" dirty="0" smtClean="0">
                <a:solidFill>
                  <a:srgbClr val="00B050"/>
                </a:solidFill>
                <a:latin typeface="Times New Roman" pitchFamily="18" charset="0"/>
                <a:cs typeface="Times New Roman" pitchFamily="18" charset="0"/>
              </a:rPr>
              <a:t>(Four Quadrant Device)</a:t>
            </a:r>
          </a:p>
          <a:p>
            <a:pPr marL="682308" indent="-320040" algn="just">
              <a:buFont typeface="+mj-lt"/>
              <a:buAutoNum type="arabicPeriod"/>
            </a:pPr>
            <a:r>
              <a:rPr lang="en-US" b="1" dirty="0" smtClean="0">
                <a:latin typeface="Times New Roman" pitchFamily="18" charset="0"/>
                <a:cs typeface="Times New Roman" pitchFamily="18" charset="0"/>
              </a:rPr>
              <a:t>Variable Trans-conductance Technique</a:t>
            </a:r>
            <a:endParaRPr lang="en-US" b="1" dirty="0">
              <a:latin typeface="Times New Roman" pitchFamily="18" charset="0"/>
              <a:cs typeface="Times New Roman" pitchFamily="18" charset="0"/>
            </a:endParaRPr>
          </a:p>
        </p:txBody>
      </p:sp>
      <p:sp>
        <p:nvSpPr>
          <p:cNvPr id="6" name="TextBox 5"/>
          <p:cNvSpPr txBox="1"/>
          <p:nvPr/>
        </p:nvSpPr>
        <p:spPr>
          <a:xfrm>
            <a:off x="0" y="800101"/>
            <a:ext cx="77899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Types:</a:t>
            </a:r>
            <a:endParaRPr lang="en-US" b="1" dirty="0">
              <a:latin typeface="Times New Roman" pitchFamily="18" charset="0"/>
              <a:cs typeface="Times New Roman" pitchFamily="18" charset="0"/>
            </a:endParaRPr>
          </a:p>
        </p:txBody>
      </p:sp>
      <p:sp>
        <p:nvSpPr>
          <p:cNvPr id="7" name="Rectangle 6"/>
          <p:cNvSpPr/>
          <p:nvPr/>
        </p:nvSpPr>
        <p:spPr>
          <a:xfrm>
            <a:off x="0" y="3002518"/>
            <a:ext cx="95000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Symbol:</a:t>
            </a:r>
            <a:endParaRPr lang="en-US" b="1" dirty="0">
              <a:latin typeface="Times New Roman" pitchFamily="18" charset="0"/>
              <a:cs typeface="Times New Roman" pitchFamily="18" charset="0"/>
            </a:endParaRPr>
          </a:p>
        </p:txBody>
      </p:sp>
      <p:sp>
        <p:nvSpPr>
          <p:cNvPr id="1026" name="AutoShape 2" descr="Building Blocks #2: True analog multiplier"/>
          <p:cNvSpPr>
            <a:spLocks noChangeAspect="1" noChangeArrowheads="1"/>
          </p:cNvSpPr>
          <p:nvPr/>
        </p:nvSpPr>
        <p:spPr bwMode="auto">
          <a:xfrm>
            <a:off x="103717" y="-108347"/>
            <a:ext cx="203200" cy="228601"/>
          </a:xfrm>
          <a:prstGeom prst="rect">
            <a:avLst/>
          </a:prstGeom>
          <a:noFill/>
        </p:spPr>
        <p:txBody>
          <a:bodyPr vert="horz" wrap="square" lIns="64008" tIns="32004" rIns="64008" bIns="32004"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cstate="print"/>
          <a:srcRect b="12675"/>
          <a:stretch>
            <a:fillRect/>
          </a:stretch>
        </p:blipFill>
        <p:spPr bwMode="auto">
          <a:xfrm>
            <a:off x="152400" y="3829050"/>
            <a:ext cx="3911600" cy="2343150"/>
          </a:xfrm>
          <a:prstGeom prst="rect">
            <a:avLst/>
          </a:prstGeom>
          <a:ln>
            <a:solidFill>
              <a:srgbClr val="00B050"/>
            </a:solid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4622800" y="3771900"/>
            <a:ext cx="4379202" cy="245745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1600"/>
            <a:ext cx="9144000" cy="1477328"/>
          </a:xfrm>
          <a:prstGeom prst="rect">
            <a:avLst/>
          </a:prstGeom>
        </p:spPr>
        <p:txBody>
          <a:bodyPr wrap="square">
            <a:spAutoFit/>
          </a:bodyPr>
          <a:lstStyle/>
          <a:p>
            <a:r>
              <a:rPr lang="en-US" dirty="0" smtClean="0">
                <a:latin typeface="Times New Roman" pitchFamily="18" charset="0"/>
                <a:cs typeface="Times New Roman" pitchFamily="18" charset="0"/>
              </a:rPr>
              <a:t>It is basically a flip flop consisting of </a:t>
            </a:r>
          </a:p>
          <a:p>
            <a:pPr marL="342900" indent="-342900">
              <a:buFont typeface="+mj-lt"/>
              <a:buAutoNum type="arabicPeriod"/>
            </a:pPr>
            <a:r>
              <a:rPr lang="en-US" dirty="0" smtClean="0">
                <a:latin typeface="Times New Roman" pitchFamily="18" charset="0"/>
                <a:cs typeface="Times New Roman" pitchFamily="18" charset="0"/>
              </a:rPr>
              <a:t>A phase detector, </a:t>
            </a:r>
          </a:p>
          <a:p>
            <a:pPr marL="342900" indent="-342900">
              <a:buFont typeface="+mj-lt"/>
              <a:buAutoNum type="arabicPeriod"/>
            </a:pPr>
            <a:r>
              <a:rPr lang="en-US" dirty="0" smtClean="0">
                <a:latin typeface="Times New Roman" pitchFamily="18" charset="0"/>
                <a:cs typeface="Times New Roman" pitchFamily="18" charset="0"/>
              </a:rPr>
              <a:t>A low pass filter (LPF),</a:t>
            </a:r>
          </a:p>
          <a:p>
            <a:pPr marL="342900" indent="-342900">
              <a:buFont typeface="+mj-lt"/>
              <a:buAutoNum type="arabicPeriod"/>
            </a:pPr>
            <a:r>
              <a:rPr lang="en-US" dirty="0" smtClean="0">
                <a:latin typeface="Times New Roman" pitchFamily="18" charset="0"/>
                <a:cs typeface="Times New Roman" pitchFamily="18" charset="0"/>
              </a:rPr>
              <a:t>Error Amplifier and</a:t>
            </a:r>
          </a:p>
          <a:p>
            <a:pPr marL="342900" indent="-342900">
              <a:buFont typeface="+mj-lt"/>
              <a:buAutoNum type="arabicPeriod"/>
            </a:pPr>
            <a:r>
              <a:rPr lang="en-US" dirty="0" smtClean="0">
                <a:latin typeface="Times New Roman" pitchFamily="18" charset="0"/>
                <a:cs typeface="Times New Roman" pitchFamily="18" charset="0"/>
              </a:rPr>
              <a:t>a Voltage Controlled Oscillator (VCO).</a:t>
            </a:r>
            <a:endParaRPr lang="en-US" dirty="0">
              <a:latin typeface="Times New Roman" pitchFamily="18" charset="0"/>
              <a:cs typeface="Times New Roman" pitchFamily="18" charset="0"/>
            </a:endParaRPr>
          </a:p>
        </p:txBody>
      </p:sp>
      <p:sp>
        <p:nvSpPr>
          <p:cNvPr id="5" name="Rectangle 4"/>
          <p:cNvSpPr/>
          <p:nvPr/>
        </p:nvSpPr>
        <p:spPr>
          <a:xfrm>
            <a:off x="0" y="2893874"/>
            <a:ext cx="91440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input signal Vi with an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is passed through a phase detector. A phase detector basically a comparator which compares the input frequency </a:t>
            </a:r>
            <a:r>
              <a:rPr lang="en-US" dirty="0" err="1" smtClean="0">
                <a:latin typeface="Times New Roman" pitchFamily="18" charset="0"/>
                <a:cs typeface="Times New Roman" pitchFamily="18" charset="0"/>
              </a:rPr>
              <a:t>fiwith</a:t>
            </a:r>
            <a:r>
              <a:rPr lang="en-US" dirty="0" smtClean="0">
                <a:latin typeface="Times New Roman" pitchFamily="18" charset="0"/>
                <a:cs typeface="Times New Roman" pitchFamily="18" charset="0"/>
              </a:rPr>
              <a:t> the feedback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provides an output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),which is a DC voltage. This DC voltage is then passed on to an LPF. The LPF removes the high frequency noise and produces a steady DC level,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also represents the dynamic characteristics of the PLL.</a:t>
            </a:r>
            <a:endParaRPr lang="en-US"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0"/>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DC level is then passed on to a VCO. The output frequency of the VCO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is directly proportional to the input signal. Both the input frequency and output frequency are compared and adjusted through feedback loops until the output frequency equals the input frequency. Thus the PLL works in these stages – </a:t>
            </a:r>
            <a:r>
              <a:rPr lang="en-US" b="1" dirty="0" smtClean="0">
                <a:latin typeface="Times New Roman" pitchFamily="18" charset="0"/>
                <a:cs typeface="Times New Roman" pitchFamily="18" charset="0"/>
              </a:rPr>
              <a:t>free-running, capture and phase lock.</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0" y="3018472"/>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name suggests, the free running stage refer to the stage when there is no input voltage applied. As soon as the input frequency is applied the VCO starts to change and begin producing an output frequency for comparison this stage is called the capture stage. The frequency comparison stops as soon as the output frequency is adjusted to become equal to the input frequency. This stage is called </a:t>
            </a:r>
            <a:r>
              <a:rPr lang="en-US" b="1" dirty="0" smtClean="0">
                <a:latin typeface="Times New Roman" pitchFamily="18" charset="0"/>
                <a:cs typeface="Times New Roman" pitchFamily="18" charset="0"/>
              </a:rPr>
              <a:t>the phase locked state.</a:t>
            </a:r>
            <a:endParaRPr lang="en-US" b="1"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6" name="Rectangle 5"/>
          <p:cNvSpPr/>
          <p:nvPr/>
        </p:nvSpPr>
        <p:spPr>
          <a:xfrm>
            <a:off x="0" y="16002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the free running frequency to be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Let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be the frequency at which the Voltage Controlled Oscillator (VCO) is running without input signal. Let the input signal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that is increasing from zero be applied to the phase comparator.</a:t>
            </a:r>
            <a:endParaRPr lang="en-US" b="1" dirty="0">
              <a:latin typeface="Times New Roman" pitchFamily="18" charset="0"/>
              <a:cs typeface="Times New Roman" pitchFamily="18" charset="0"/>
            </a:endParaRPr>
          </a:p>
        </p:txBody>
      </p:sp>
      <p:sp>
        <p:nvSpPr>
          <p:cNvPr id="7" name="Rectangle 6"/>
          <p:cNvSpPr/>
          <p:nvPr/>
        </p:nvSpPr>
        <p:spPr>
          <a:xfrm>
            <a:off x="0" y="2693075"/>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graph between the error voltage and input frequency is shown below. It can be seen that when the input frequency is lesser than fi1,the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is reduced to zero. At this time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When the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increases and reaches fi1, the error voltage jumps from zero to a negative voltage. </a:t>
            </a:r>
          </a:p>
          <a:p>
            <a:pPr marL="342900" indent="-342900" algn="just">
              <a:buFont typeface="Wingdings" pitchFamily="2" charset="2"/>
              <a:buChar char="Ø"/>
            </a:pPr>
            <a:r>
              <a:rPr lang="en-US" dirty="0" smtClean="0">
                <a:latin typeface="Times New Roman" pitchFamily="18" charset="0"/>
                <a:cs typeface="Times New Roman" pitchFamily="18" charset="0"/>
              </a:rPr>
              <a:t>This value will be equal to the difference between the input frequency and actual VCO output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).This resulting error voltage is then processed by filtering, amplifying, and applying the amplified voltage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to the control terminals of the VCO.</a:t>
            </a:r>
            <a:endParaRPr lang="en-US" dirty="0">
              <a:latin typeface="Times New Roman" pitchFamily="18" charset="0"/>
              <a:cs typeface="Times New Roman" pitchFamily="18" charset="0"/>
            </a:endParaRPr>
          </a:p>
        </p:txBody>
      </p:sp>
      <p:sp>
        <p:nvSpPr>
          <p:cNvPr id="8" name="Rectangle 7"/>
          <p:cNvSpPr/>
          <p:nvPr/>
        </p:nvSpPr>
        <p:spPr>
          <a:xfrm>
            <a:off x="0" y="51242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instantaneous frequency of VCO decreases because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falls for nega­tive values of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and increases for positive values of </a:t>
            </a:r>
            <a:r>
              <a:rPr lang="en-US" dirty="0" err="1" smtClean="0">
                <a:latin typeface="Times New Roman" pitchFamily="18" charset="0"/>
                <a:cs typeface="Times New Roman" pitchFamily="18" charset="0"/>
              </a:rPr>
              <a:t>Vrf</a:t>
            </a:r>
            <a:r>
              <a:rPr lang="en-US" dirty="0" smtClean="0">
                <a:latin typeface="Times New Roman" pitchFamily="18" charset="0"/>
                <a:cs typeface="Times New Roman" pitchFamily="18" charset="0"/>
              </a:rPr>
              <a:t>. At some instant of time, the decreasing frequency of the VCO equals fin1 (lower edge of the capture range), then lock results-in, and the output signal frequency of the VCO may be equal to the input signal frequency (that is,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34277"/>
            <a:ext cx="9144000" cy="31393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VCO frequency locks with input signal frequency up to fi2 (the upper end of the lock range). If the input signal frequency exceeds fi2 then error voltage Vg will fall to zero and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I</a:t>
            </a:r>
          </a:p>
          <a:p>
            <a:pPr marL="342900" indent="-342900" algn="just">
              <a:buFont typeface="Wingdings" pitchFamily="2" charset="2"/>
              <a:buChar char="Ø"/>
            </a:pPr>
            <a:r>
              <a:rPr lang="en-US" dirty="0" smtClean="0">
                <a:latin typeface="Times New Roman" pitchFamily="18" charset="0"/>
                <a:cs typeface="Times New Roman" pitchFamily="18" charset="0"/>
              </a:rPr>
              <a:t>f the input signal frequency is now slowly swept back and it attains the value of fd1 then the loop (VCO frequency) locks with the input signal frequency, causing a positive jump of the error voltage Ver. </a:t>
            </a:r>
          </a:p>
          <a:p>
            <a:pPr marL="342900" indent="-342900" algn="just">
              <a:buFont typeface="Wingdings" pitchFamily="2" charset="2"/>
              <a:buChar char="Ø"/>
            </a:pPr>
            <a:r>
              <a:rPr lang="en-US" dirty="0" smtClean="0">
                <a:latin typeface="Times New Roman" pitchFamily="18" charset="0"/>
                <a:cs typeface="Times New Roman" pitchFamily="18" charset="0"/>
              </a:rPr>
              <a:t>So the VCO output frequency increases from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continuously till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equal to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The VCO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locks with the input signal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upto</a:t>
            </a:r>
            <a:r>
              <a:rPr lang="en-US" dirty="0" smtClean="0">
                <a:latin typeface="Times New Roman" pitchFamily="18" charset="0"/>
                <a:cs typeface="Times New Roman" pitchFamily="18" charset="0"/>
              </a:rPr>
              <a:t> fd2 (the lower edge of the lock range) as shown in figure by dotted lines. Now if the frequency of the input signal falls below fd2, then 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will fall to zero and the VCO will operate at the free running frequency.</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261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Definitions</a:t>
            </a:r>
            <a:endParaRPr lang="en-US" b="1" dirty="0">
              <a:latin typeface="Times New Roman" pitchFamily="18" charset="0"/>
              <a:cs typeface="Times New Roman" pitchFamily="18" charset="0"/>
            </a:endParaRPr>
          </a:p>
        </p:txBody>
      </p:sp>
      <p:sp>
        <p:nvSpPr>
          <p:cNvPr id="6" name="Rectangle 5"/>
          <p:cNvSpPr/>
          <p:nvPr/>
        </p:nvSpPr>
        <p:spPr>
          <a:xfrm>
            <a:off x="0" y="2323237"/>
            <a:ext cx="9144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Capture range</a:t>
            </a:r>
            <a:r>
              <a:rPr lang="ta-IN" b="1" dirty="0" smtClean="0">
                <a:latin typeface="Times New Roman" pitchFamily="18" charset="0"/>
                <a:cs typeface="Times New Roman" pitchFamily="18" charset="0"/>
              </a:rPr>
              <a:t>:</a:t>
            </a: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range of frequencies over which the PLL can acquire lock with an input signal</a:t>
            </a:r>
            <a:r>
              <a:rPr lang="ta-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called the capture range. This parameter is also expressed as percentage of f</a:t>
            </a:r>
            <a:r>
              <a:rPr lang="ta-IN" baseline="-25000" dirty="0" smtClean="0">
                <a:latin typeface="Times New Roman" pitchFamily="18" charset="0"/>
              </a:rPr>
              <a:t>0</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0" y="3316069"/>
            <a:ext cx="91440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Pull-in time: </a:t>
            </a:r>
            <a:endParaRPr lang="ta-IN" b="1" dirty="0" smtClean="0">
              <a:latin typeface="Times New Roman" pitchFamily="18" charset="0"/>
              <a:cs typeface="Times New Roman" pitchFamily="18" charset="0"/>
            </a:endParaRP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total time taken by the PLL to establish lock is called pull-in time. </a:t>
            </a:r>
            <a:endParaRPr lang="en-US" dirty="0">
              <a:latin typeface="Times New Roman" pitchFamily="18" charset="0"/>
              <a:cs typeface="Times New Roman" pitchFamily="18" charset="0"/>
            </a:endParaRPr>
          </a:p>
        </p:txBody>
      </p:sp>
      <p:sp>
        <p:nvSpPr>
          <p:cNvPr id="8" name="Rectangle 7"/>
          <p:cNvSpPr/>
          <p:nvPr/>
        </p:nvSpPr>
        <p:spPr>
          <a:xfrm>
            <a:off x="0" y="1295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Lock</a:t>
            </a:r>
            <a:r>
              <a:rPr lang="ta-IN" b="1" dirty="0" smtClean="0">
                <a:latin typeface="Times New Roman" pitchFamily="18" charset="0"/>
              </a:rPr>
              <a:t>-in </a:t>
            </a:r>
            <a:r>
              <a:rPr lang="en-US" b="1" dirty="0" smtClean="0">
                <a:latin typeface="Times New Roman" pitchFamily="18" charset="0"/>
                <a:cs typeface="Times New Roman" pitchFamily="18" charset="0"/>
              </a:rPr>
              <a:t>range</a:t>
            </a:r>
            <a:r>
              <a:rPr lang="ta-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342900" indent="-342900" algn="just">
              <a:buFont typeface="Wingdings" pitchFamily="2" charset="2"/>
              <a:buChar char="v"/>
            </a:pPr>
            <a:r>
              <a:rPr lang="en-US" dirty="0" smtClean="0">
                <a:latin typeface="Times New Roman" pitchFamily="18" charset="0"/>
                <a:cs typeface="Times New Roman" pitchFamily="18" charset="0"/>
              </a:rPr>
              <a:t>The range of frequencies over which PLL will track the input frequency signal and remains locked is referred as </a:t>
            </a:r>
            <a:r>
              <a:rPr lang="en-US" b="1" dirty="0" smtClean="0">
                <a:latin typeface="Times New Roman" pitchFamily="18" charset="0"/>
                <a:cs typeface="Times New Roman" pitchFamily="18" charset="0"/>
              </a:rPr>
              <a:t>PLL Lock range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174082" name="Picture 2"/>
          <p:cNvPicPr>
            <a:picLocks noChangeAspect="1" noChangeArrowheads="1"/>
          </p:cNvPicPr>
          <p:nvPr/>
        </p:nvPicPr>
        <p:blipFill>
          <a:blip r:embed="rId2" cstate="print"/>
          <a:srcRect/>
          <a:stretch>
            <a:fillRect/>
          </a:stretch>
        </p:blipFill>
        <p:spPr bwMode="auto">
          <a:xfrm>
            <a:off x="2133600" y="4092511"/>
            <a:ext cx="5391150" cy="2765489"/>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8966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Phase Detector</a:t>
            </a:r>
            <a:endParaRPr lang="en-US" b="1" dirty="0">
              <a:latin typeface="Times New Roman" pitchFamily="18" charset="0"/>
              <a:cs typeface="Times New Roman" pitchFamily="18" charset="0"/>
            </a:endParaRPr>
          </a:p>
        </p:txBody>
      </p:sp>
      <p:sp>
        <p:nvSpPr>
          <p:cNvPr id="7" name="Rectangle 6"/>
          <p:cNvSpPr/>
          <p:nvPr/>
        </p:nvSpPr>
        <p:spPr>
          <a:xfrm>
            <a:off x="0" y="1582341"/>
            <a:ext cx="9144000"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comparator circuit compares the input frequency and the VCO output frequency and produces a dc voltage that is proportional to the phase difference between the two frequencies.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used in PLL may be of </a:t>
            </a:r>
          </a:p>
          <a:p>
            <a:pPr marL="800100" lvl="1" indent="-342900" algn="just">
              <a:buFont typeface="+mj-lt"/>
              <a:buAutoNum type="arabicPeriod"/>
            </a:pPr>
            <a:r>
              <a:rPr lang="en-US" dirty="0" smtClean="0">
                <a:latin typeface="Times New Roman" pitchFamily="18" charset="0"/>
                <a:cs typeface="Times New Roman" pitchFamily="18" charset="0"/>
              </a:rPr>
              <a:t>Analog type.</a:t>
            </a:r>
          </a:p>
          <a:p>
            <a:pPr marL="800100" lvl="1" indent="-342900" algn="just">
              <a:buFont typeface="+mj-lt"/>
              <a:buAutoNum type="arabicPeriod"/>
            </a:pPr>
            <a:r>
              <a:rPr lang="en-US" dirty="0" smtClean="0">
                <a:latin typeface="Times New Roman" pitchFamily="18" charset="0"/>
                <a:cs typeface="Times New Roman" pitchFamily="18" charset="0"/>
              </a:rPr>
              <a:t>Digital type. </a:t>
            </a:r>
          </a:p>
          <a:p>
            <a:pPr marL="342900" indent="-342900" algn="just">
              <a:buFont typeface="Wingdings" pitchFamily="2" charset="2"/>
              <a:buChar char="Ø"/>
            </a:pPr>
            <a:r>
              <a:rPr lang="en-US" dirty="0" smtClean="0">
                <a:latin typeface="Times New Roman" pitchFamily="18" charset="0"/>
                <a:cs typeface="Times New Roman" pitchFamily="18" charset="0"/>
              </a:rPr>
              <a:t>Even though most of the monolithic PLL integrated circuits use analog phase detectors, the majority of discrete phase detectors are of the digital type. </a:t>
            </a:r>
          </a:p>
          <a:p>
            <a:pPr marL="342900" indent="-342900" algn="just">
              <a:buFont typeface="Wingdings" pitchFamily="2" charset="2"/>
              <a:buChar char="Ø"/>
            </a:pPr>
            <a:r>
              <a:rPr lang="en-US" dirty="0" smtClean="0">
                <a:latin typeface="Times New Roman" pitchFamily="18" charset="0"/>
                <a:cs typeface="Times New Roman" pitchFamily="18" charset="0"/>
              </a:rPr>
              <a:t>One of the most commonly used analog phase detector is the </a:t>
            </a:r>
            <a:r>
              <a:rPr lang="en-US" b="1" dirty="0" smtClean="0">
                <a:latin typeface="Times New Roman" pitchFamily="18" charset="0"/>
                <a:cs typeface="Times New Roman" pitchFamily="18" charset="0"/>
              </a:rPr>
              <a:t>double balanced </a:t>
            </a:r>
            <a:r>
              <a:rPr lang="en-US" dirty="0" smtClean="0">
                <a:latin typeface="Times New Roman" pitchFamily="18" charset="0"/>
                <a:cs typeface="Times New Roman" pitchFamily="18" charset="0"/>
              </a:rPr>
              <a:t>mixer circuit. Some of the common digital type phase detectors are XOR and SR FF.</a:t>
            </a:r>
            <a:endParaRPr lang="en-US"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5106" name="Picture 2"/>
          <p:cNvPicPr>
            <a:picLocks noChangeAspect="1" noChangeArrowheads="1"/>
          </p:cNvPicPr>
          <p:nvPr/>
        </p:nvPicPr>
        <p:blipFill>
          <a:blip r:embed="rId2" cstate="print"/>
          <a:srcRect/>
          <a:stretch>
            <a:fillRect/>
          </a:stretch>
        </p:blipFill>
        <p:spPr bwMode="auto">
          <a:xfrm>
            <a:off x="2033588" y="2209800"/>
            <a:ext cx="5076825" cy="243840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rot="16200000">
            <a:off x="-3321334" y="3045185"/>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rot="16200000">
            <a:off x="0" y="2911462"/>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6131" name="Picture 3"/>
          <p:cNvPicPr>
            <a:picLocks noChangeAspect="1" noChangeArrowheads="1"/>
          </p:cNvPicPr>
          <p:nvPr/>
        </p:nvPicPr>
        <p:blipFill>
          <a:blip r:embed="rId2" cstate="print"/>
          <a:srcRect/>
          <a:stretch>
            <a:fillRect/>
          </a:stretch>
        </p:blipFill>
        <p:spPr bwMode="auto">
          <a:xfrm>
            <a:off x="1844601" y="0"/>
            <a:ext cx="6689800" cy="685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cstate="print"/>
          <a:srcRect/>
          <a:stretch>
            <a:fillRect/>
          </a:stretch>
        </p:blipFill>
        <p:spPr bwMode="auto">
          <a:xfrm>
            <a:off x="442913" y="2890838"/>
            <a:ext cx="8258175" cy="107632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grpSp>
        <p:nvGrpSpPr>
          <p:cNvPr id="2" name="Group 7"/>
          <p:cNvGrpSpPr/>
          <p:nvPr/>
        </p:nvGrpSpPr>
        <p:grpSpPr>
          <a:xfrm>
            <a:off x="526530" y="1447800"/>
            <a:ext cx="8420100" cy="4619625"/>
            <a:chOff x="526530" y="1447800"/>
            <a:chExt cx="8420100" cy="4619625"/>
          </a:xfrm>
        </p:grpSpPr>
        <p:pic>
          <p:nvPicPr>
            <p:cNvPr id="178178" name="Picture 2"/>
            <p:cNvPicPr>
              <a:picLocks noChangeAspect="1" noChangeArrowheads="1"/>
            </p:cNvPicPr>
            <p:nvPr/>
          </p:nvPicPr>
          <p:blipFill>
            <a:blip r:embed="rId2" cstate="print"/>
            <a:srcRect/>
            <a:stretch>
              <a:fillRect/>
            </a:stretch>
          </p:blipFill>
          <p:spPr bwMode="auto">
            <a:xfrm>
              <a:off x="533400" y="1447800"/>
              <a:ext cx="8353425" cy="1447800"/>
            </a:xfrm>
            <a:prstGeom prst="rect">
              <a:avLst/>
            </a:prstGeom>
            <a:noFill/>
            <a:ln w="9525">
              <a:noFill/>
              <a:miter lim="800000"/>
              <a:headEnd/>
              <a:tailEnd/>
            </a:ln>
          </p:spPr>
        </p:pic>
        <p:pic>
          <p:nvPicPr>
            <p:cNvPr id="178179" name="Picture 3"/>
            <p:cNvPicPr>
              <a:picLocks noChangeAspect="1" noChangeArrowheads="1"/>
            </p:cNvPicPr>
            <p:nvPr/>
          </p:nvPicPr>
          <p:blipFill>
            <a:blip r:embed="rId3" cstate="print"/>
            <a:srcRect/>
            <a:stretch>
              <a:fillRect/>
            </a:stretch>
          </p:blipFill>
          <p:spPr bwMode="auto">
            <a:xfrm>
              <a:off x="526530" y="3048000"/>
              <a:ext cx="8420100" cy="3019425"/>
            </a:xfrm>
            <a:prstGeom prst="rect">
              <a:avLst/>
            </a:prstGeom>
            <a:noFill/>
            <a:ln w="9525">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800101"/>
            <a:ext cx="145879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16385" name="Rectangle 1"/>
          <p:cNvSpPr>
            <a:spLocks noChangeArrowheads="1"/>
          </p:cNvSpPr>
          <p:nvPr/>
        </p:nvSpPr>
        <p:spPr bwMode="auto">
          <a:xfrm>
            <a:off x="0" y="1454022"/>
            <a:ext cx="9144000" cy="74174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A multiple produces an output V</a:t>
            </a:r>
            <a:r>
              <a:rPr lang="en-US" sz="2200" baseline="-25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which is proportional to the product of two inputs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x</a:t>
            </a:r>
            <a:r>
              <a:rPr lang="en-US" sz="2200" dirty="0">
                <a:solidFill>
                  <a:schemeClr val="tx1"/>
                </a:solidFill>
                <a:latin typeface="Times New Roman" pitchFamily="18" charset="0"/>
                <a:ea typeface="Times New Roman" pitchFamily="18" charset="0"/>
                <a:cs typeface="Times New Roman" pitchFamily="18" charset="0"/>
              </a:rPr>
              <a:t> and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KV</a:t>
            </a:r>
            <a:r>
              <a:rPr lang="en-US" sz="2200" baseline="-30000" dirty="0" err="1">
                <a:solidFill>
                  <a:schemeClr val="tx1"/>
                </a:solidFill>
                <a:latin typeface="Times New Roman" pitchFamily="18" charset="0"/>
                <a:ea typeface="Times New Roman" pitchFamily="18" charset="0"/>
                <a:cs typeface="Times New Roman" pitchFamily="18" charset="0"/>
              </a:rPr>
              <a:t>x</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where K is the scaling factor = (1/10) V</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a:t>
            </a:r>
            <a:endParaRPr lang="en-US" sz="2800" dirty="0">
              <a:solidFill>
                <a:schemeClr val="tx1"/>
              </a:solidFill>
              <a:latin typeface="Times New Roman" pitchFamily="18" charset="0"/>
              <a:cs typeface="Times New Roman" pitchFamily="18" charset="0"/>
            </a:endParaRPr>
          </a:p>
        </p:txBody>
      </p:sp>
      <p:sp>
        <p:nvSpPr>
          <p:cNvPr id="16386" name="Rectangle 2"/>
          <p:cNvSpPr>
            <a:spLocks noChangeArrowheads="1"/>
          </p:cNvSpPr>
          <p:nvPr/>
        </p:nvSpPr>
        <p:spPr bwMode="auto">
          <a:xfrm>
            <a:off x="0" y="2677077"/>
            <a:ext cx="9144000" cy="2219069"/>
          </a:xfrm>
          <a:prstGeom prst="rect">
            <a:avLst/>
          </a:prstGeom>
          <a:noFill/>
          <a:ln w="9525">
            <a:noFill/>
            <a:miter lim="800000"/>
            <a:headEnd/>
            <a:tailEnd/>
          </a:ln>
          <a:effectLst/>
        </p:spPr>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An actual multiplier has its output voltage V</a:t>
            </a:r>
            <a:r>
              <a:rPr lang="en-US" sz="2000" baseline="-30000" dirty="0">
                <a:latin typeface="Times New Roman" pitchFamily="18" charset="0"/>
                <a:ea typeface="Times New Roman" pitchFamily="18" charset="0"/>
                <a:cs typeface="Times New Roman" pitchFamily="18" charset="0"/>
              </a:rPr>
              <a:t>0</a:t>
            </a:r>
            <a:r>
              <a:rPr lang="en-US" sz="2000" dirty="0">
                <a:latin typeface="Times New Roman" pitchFamily="18" charset="0"/>
                <a:ea typeface="Times New Roman" pitchFamily="18" charset="0"/>
                <a:cs typeface="Times New Roman" pitchFamily="18" charset="0"/>
              </a:rPr>
              <a:t> defined by,</a:t>
            </a: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000" dirty="0">
                <a:latin typeface="Times New Roman" pitchFamily="18" charset="0"/>
                <a:cs typeface="Times New Roman" pitchFamily="18" charset="0"/>
              </a:rPr>
              <a:t>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where </a:t>
            </a:r>
            <a:r>
              <a:rPr lang="en-US" sz="2000" dirty="0" err="1">
                <a:latin typeface="Times New Roman" pitchFamily="18" charset="0"/>
                <a:ea typeface="Times New Roman" pitchFamily="18" charset="0"/>
                <a:cs typeface="Times New Roman" pitchFamily="18" charset="0"/>
              </a:rPr>
              <a:t>φx</a:t>
            </a:r>
            <a:r>
              <a:rPr lang="en-US" sz="2000" dirty="0">
                <a:latin typeface="Times New Roman" pitchFamily="18" charset="0"/>
                <a:ea typeface="Times New Roman" pitchFamily="18" charset="0"/>
                <a:cs typeface="Times New Roman" pitchFamily="18" charset="0"/>
              </a:rPr>
              <a:t> and </a:t>
            </a:r>
            <a:r>
              <a:rPr lang="en-US" sz="2000" dirty="0" err="1">
                <a:latin typeface="Times New Roman" pitchFamily="18" charset="0"/>
                <a:ea typeface="Times New Roman" pitchFamily="18" charset="0"/>
                <a:cs typeface="Times New Roman" pitchFamily="18" charset="0"/>
              </a:rPr>
              <a:t>φy</a:t>
            </a:r>
            <a:r>
              <a:rPr lang="en-US" sz="2000" dirty="0">
                <a:latin typeface="Times New Roman" pitchFamily="18" charset="0"/>
                <a:ea typeface="Times New Roman" pitchFamily="18" charset="0"/>
                <a:cs typeface="Times New Roman" pitchFamily="18" charset="0"/>
              </a:rPr>
              <a:t> are the offsets associated with signals </a:t>
            </a:r>
            <a:r>
              <a:rPr lang="en-US" sz="2000" dirty="0" err="1">
                <a:latin typeface="Times New Roman" pitchFamily="18" charset="0"/>
                <a:ea typeface="Times New Roman" pitchFamily="18" charset="0"/>
                <a:cs typeface="Times New Roman" pitchFamily="18" charset="0"/>
              </a:rPr>
              <a:t>Vx</a:t>
            </a:r>
            <a:r>
              <a:rPr lang="en-US" sz="2000" dirty="0">
                <a:latin typeface="Times New Roman" pitchFamily="18" charset="0"/>
                <a:ea typeface="Times New Roman" pitchFamily="18" charset="0"/>
                <a:cs typeface="Times New Roman" pitchFamily="18" charset="0"/>
              </a:rPr>
              <a:t> and </a:t>
            </a:r>
            <a:r>
              <a:rPr lang="en-US" sz="2000" dirty="0" err="1">
                <a:latin typeface="Times New Roman" pitchFamily="18" charset="0"/>
                <a:ea typeface="Times New Roman" pitchFamily="18" charset="0"/>
                <a:cs typeface="Times New Roman" pitchFamily="18" charset="0"/>
              </a:rPr>
              <a:t>Vy</a:t>
            </a:r>
            <a:r>
              <a:rPr lang="en-US" sz="2000" dirty="0">
                <a:latin typeface="Times New Roman" pitchFamily="18" charset="0"/>
                <a:ea typeface="Times New Roman" pitchFamily="18" charset="0"/>
                <a:cs typeface="Times New Roman" pitchFamily="18" charset="0"/>
              </a:rPr>
              <a:t>, ε is the error signal associated with K and φ0 is the offset voltage of the multiplier output.</a:t>
            </a:r>
            <a:endParaRPr lang="en-US" sz="2000" dirty="0">
              <a:latin typeface="Times New Roman" pitchFamily="18" charset="0"/>
              <a:cs typeface="Times New Roman" pitchFamily="18" charset="0"/>
            </a:endParaRPr>
          </a:p>
        </p:txBody>
      </p:sp>
      <p:pic>
        <p:nvPicPr>
          <p:cNvPr id="16387" name="Picture 3" descr="http://img.brainkart.com/extra3/CLauohS.jpg"/>
          <p:cNvPicPr>
            <a:picLocks noChangeAspect="1" noChangeArrowheads="1"/>
          </p:cNvPicPr>
          <p:nvPr/>
        </p:nvPicPr>
        <p:blipFill>
          <a:blip r:embed="rId2" cstate="print"/>
          <a:srcRect/>
          <a:stretch>
            <a:fillRect/>
          </a:stretch>
        </p:blipFill>
        <p:spPr bwMode="auto">
          <a:xfrm>
            <a:off x="1574800" y="3200400"/>
            <a:ext cx="2815767" cy="10287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srcRect/>
          <a:stretch>
            <a:fillRect/>
          </a:stretch>
        </p:blipFill>
        <p:spPr bwMode="auto">
          <a:xfrm>
            <a:off x="414338" y="1524000"/>
            <a:ext cx="8315325" cy="207645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pic>
        <p:nvPicPr>
          <p:cNvPr id="179203" name="Picture 3"/>
          <p:cNvPicPr>
            <a:picLocks noChangeAspect="1" noChangeArrowheads="1"/>
          </p:cNvPicPr>
          <p:nvPr/>
        </p:nvPicPr>
        <p:blipFill>
          <a:blip r:embed="rId3" cstate="print"/>
          <a:srcRect/>
          <a:stretch>
            <a:fillRect/>
          </a:stretch>
        </p:blipFill>
        <p:spPr bwMode="auto">
          <a:xfrm>
            <a:off x="533400" y="4267200"/>
            <a:ext cx="8258175" cy="21717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srcRect/>
          <a:stretch>
            <a:fillRect/>
          </a:stretch>
        </p:blipFill>
        <p:spPr bwMode="auto">
          <a:xfrm>
            <a:off x="2362201" y="838200"/>
            <a:ext cx="5205685" cy="6035040"/>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1251" name="Picture 3"/>
          <p:cNvPicPr>
            <a:picLocks noChangeAspect="1" noChangeArrowheads="1"/>
          </p:cNvPicPr>
          <p:nvPr/>
        </p:nvPicPr>
        <p:blipFill>
          <a:blip r:embed="rId2" cstate="print"/>
          <a:srcRect/>
          <a:stretch>
            <a:fillRect/>
          </a:stretch>
        </p:blipFill>
        <p:spPr bwMode="auto">
          <a:xfrm>
            <a:off x="1547813" y="1419225"/>
            <a:ext cx="6048375" cy="50577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381000" y="1371600"/>
            <a:ext cx="8524875" cy="4276725"/>
            <a:chOff x="381000" y="1371600"/>
            <a:chExt cx="8524875" cy="4276725"/>
          </a:xfrm>
        </p:grpSpPr>
        <p:pic>
          <p:nvPicPr>
            <p:cNvPr id="182277" name="Picture 5"/>
            <p:cNvPicPr>
              <a:picLocks noChangeAspect="1" noChangeArrowheads="1"/>
            </p:cNvPicPr>
            <p:nvPr/>
          </p:nvPicPr>
          <p:blipFill>
            <a:blip r:embed="rId2" cstate="print"/>
            <a:srcRect/>
            <a:stretch>
              <a:fillRect/>
            </a:stretch>
          </p:blipFill>
          <p:spPr bwMode="auto">
            <a:xfrm>
              <a:off x="381000" y="4038600"/>
              <a:ext cx="8524875" cy="1609725"/>
            </a:xfrm>
            <a:prstGeom prst="rect">
              <a:avLst/>
            </a:prstGeom>
            <a:noFill/>
            <a:ln w="9525">
              <a:noFill/>
              <a:miter lim="800000"/>
              <a:headEnd/>
              <a:tailEnd/>
            </a:ln>
          </p:spPr>
        </p:pic>
        <p:pic>
          <p:nvPicPr>
            <p:cNvPr id="182275" name="Picture 3"/>
            <p:cNvPicPr>
              <a:picLocks noChangeAspect="1" noChangeArrowheads="1"/>
            </p:cNvPicPr>
            <p:nvPr/>
          </p:nvPicPr>
          <p:blipFill>
            <a:blip r:embed="rId3" cstate="print"/>
            <a:srcRect/>
            <a:stretch>
              <a:fillRect/>
            </a:stretch>
          </p:blipFill>
          <p:spPr bwMode="auto">
            <a:xfrm>
              <a:off x="404813" y="1371600"/>
              <a:ext cx="8334375" cy="2762250"/>
            </a:xfrm>
            <a:prstGeom prst="rect">
              <a:avLst/>
            </a:prstGeom>
            <a:noFill/>
            <a:ln w="9525">
              <a:noFill/>
              <a:miter lim="800000"/>
              <a:headEnd/>
              <a:tailEnd/>
            </a:ln>
          </p:spPr>
        </p:pic>
      </p:gr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grpSp>
        <p:nvGrpSpPr>
          <p:cNvPr id="2" name="Group 7"/>
          <p:cNvGrpSpPr/>
          <p:nvPr/>
        </p:nvGrpSpPr>
        <p:grpSpPr>
          <a:xfrm>
            <a:off x="476250" y="1447800"/>
            <a:ext cx="8286750" cy="4886325"/>
            <a:chOff x="476250" y="1447800"/>
            <a:chExt cx="8286750" cy="4886325"/>
          </a:xfrm>
        </p:grpSpPr>
        <p:pic>
          <p:nvPicPr>
            <p:cNvPr id="183298" name="Picture 2"/>
            <p:cNvPicPr>
              <a:picLocks noChangeAspect="1" noChangeArrowheads="1"/>
            </p:cNvPicPr>
            <p:nvPr/>
          </p:nvPicPr>
          <p:blipFill>
            <a:blip r:embed="rId2" cstate="print"/>
            <a:srcRect/>
            <a:stretch>
              <a:fillRect/>
            </a:stretch>
          </p:blipFill>
          <p:spPr bwMode="auto">
            <a:xfrm>
              <a:off x="476250" y="1447800"/>
              <a:ext cx="8191500" cy="1695450"/>
            </a:xfrm>
            <a:prstGeom prst="rect">
              <a:avLst/>
            </a:prstGeom>
            <a:noFill/>
            <a:ln w="9525">
              <a:noFill/>
              <a:miter lim="800000"/>
              <a:headEnd/>
              <a:tailEnd/>
            </a:ln>
          </p:spPr>
        </p:pic>
        <p:pic>
          <p:nvPicPr>
            <p:cNvPr id="183299" name="Picture 3"/>
            <p:cNvPicPr>
              <a:picLocks noChangeAspect="1" noChangeArrowheads="1"/>
            </p:cNvPicPr>
            <p:nvPr/>
          </p:nvPicPr>
          <p:blipFill>
            <a:blip r:embed="rId3" cstate="print"/>
            <a:srcRect/>
            <a:stretch>
              <a:fillRect/>
            </a:stretch>
          </p:blipFill>
          <p:spPr bwMode="auto">
            <a:xfrm>
              <a:off x="3562350" y="3352800"/>
              <a:ext cx="5200650" cy="2981325"/>
            </a:xfrm>
            <a:prstGeom prst="rect">
              <a:avLst/>
            </a:prstGeom>
            <a:noFill/>
            <a:ln w="9525">
              <a:noFill/>
              <a:miter lim="800000"/>
              <a:headEnd/>
              <a:tailEnd/>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4322" name="Picture 2"/>
          <p:cNvPicPr>
            <a:picLocks noChangeAspect="1" noChangeArrowheads="1"/>
          </p:cNvPicPr>
          <p:nvPr/>
        </p:nvPicPr>
        <p:blipFill>
          <a:blip r:embed="rId2" cstate="print"/>
          <a:srcRect/>
          <a:stretch>
            <a:fillRect/>
          </a:stretch>
        </p:blipFill>
        <p:spPr bwMode="auto">
          <a:xfrm>
            <a:off x="862013" y="1514475"/>
            <a:ext cx="7419975" cy="4352925"/>
          </a:xfrm>
          <a:prstGeom prst="rect">
            <a:avLst/>
          </a:prstGeom>
          <a:ln>
            <a:solidFill>
              <a:srgbClr val="FF0000"/>
            </a:solidFill>
          </a:ln>
          <a:effectLst>
            <a:outerShdw blurRad="292100" dist="139700" dir="2700000" algn="tl" rotWithShape="0">
              <a:srgbClr val="333333">
                <a:alpha val="65000"/>
              </a:srgbClr>
            </a:outerShdw>
          </a:effectLst>
        </p:spPr>
      </p:pic>
      <p:pic>
        <p:nvPicPr>
          <p:cNvPr id="184323" name="Picture 3"/>
          <p:cNvPicPr>
            <a:picLocks noChangeAspect="1" noChangeArrowheads="1"/>
          </p:cNvPicPr>
          <p:nvPr/>
        </p:nvPicPr>
        <p:blipFill>
          <a:blip r:embed="rId3" cstate="print"/>
          <a:srcRect/>
          <a:stretch>
            <a:fillRect/>
          </a:stretch>
        </p:blipFill>
        <p:spPr bwMode="auto">
          <a:xfrm>
            <a:off x="909638" y="6362700"/>
            <a:ext cx="7324725" cy="3429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
        <p:nvSpPr>
          <p:cNvPr id="8" name="Rectangle 7"/>
          <p:cNvSpPr/>
          <p:nvPr/>
        </p:nvSpPr>
        <p:spPr>
          <a:xfrm>
            <a:off x="0" y="5179874"/>
            <a:ext cx="9144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Both the frequencies are provided as an input to the EX OR phase detector. Obeying the EX-OR concept the output becomes HIGH only if either of the inputs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HIGH. All other conditions will produce a </a:t>
            </a:r>
            <a:r>
              <a:rPr lang="en-US" b="1" dirty="0" smtClean="0">
                <a:latin typeface="Times New Roman" pitchFamily="18" charset="0"/>
                <a:cs typeface="Times New Roman" pitchFamily="18" charset="0"/>
              </a:rPr>
              <a:t>LOW output</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Let us consider a waveform where the input frequency leads the output frequency by θ degrees. That is,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has a phase difference of θ degrees. The dc output voltage of the comparator will be a function of the phase difference between its two inputs.</a:t>
            </a:r>
            <a:endParaRPr lang="en-US" dirty="0">
              <a:latin typeface="Times New Roman" pitchFamily="18" charset="0"/>
              <a:cs typeface="Times New Roman" pitchFamily="18" charset="0"/>
            </a:endParaRPr>
          </a:p>
        </p:txBody>
      </p:sp>
      <p:pic>
        <p:nvPicPr>
          <p:cNvPr id="165891" name="Picture 3"/>
          <p:cNvPicPr>
            <a:picLocks noChangeAspect="1" noChangeArrowheads="1"/>
          </p:cNvPicPr>
          <p:nvPr/>
        </p:nvPicPr>
        <p:blipFill>
          <a:blip r:embed="rId2" cstate="print"/>
          <a:srcRect t="4902" b="8824"/>
          <a:stretch>
            <a:fillRect/>
          </a:stretch>
        </p:blipFill>
        <p:spPr bwMode="auto">
          <a:xfrm>
            <a:off x="1281113" y="1706380"/>
            <a:ext cx="6581775" cy="33528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1214438" y="1990725"/>
            <a:ext cx="6715125" cy="349567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52532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2467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figure shows the graph of DC output voltage as a function of the phase difference between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The output DC voltage is maximum when the phase detector is 180°.This type of phase detector is used when both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square waves.</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pic>
        <p:nvPicPr>
          <p:cNvPr id="169987" name="Picture 3"/>
          <p:cNvPicPr>
            <a:picLocks noChangeAspect="1" noChangeArrowheads="1"/>
          </p:cNvPicPr>
          <p:nvPr/>
        </p:nvPicPr>
        <p:blipFill>
          <a:blip r:embed="rId2" cstate="print"/>
          <a:srcRect/>
          <a:stretch>
            <a:fillRect/>
          </a:stretch>
        </p:blipFill>
        <p:spPr bwMode="auto">
          <a:xfrm>
            <a:off x="1547813" y="3505200"/>
            <a:ext cx="6048375" cy="31146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sp>
        <p:nvSpPr>
          <p:cNvPr id="7" name="Rectangle 6"/>
          <p:cNvSpPr/>
          <p:nvPr/>
        </p:nvSpPr>
        <p:spPr>
          <a:xfrm>
            <a:off x="0" y="1834277"/>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Edge triggered phase detector is used when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pulse waveforms with less than 50% duty cycles. The figure of such a phase detector using an R-S Flip Flop is shown below. </a:t>
            </a:r>
          </a:p>
          <a:p>
            <a:pPr marL="342900" indent="-342900" algn="just">
              <a:buFont typeface="Wingdings" pitchFamily="2" charset="2"/>
              <a:buChar char="Ø"/>
            </a:pPr>
            <a:r>
              <a:rPr lang="en-US" dirty="0" smtClean="0">
                <a:latin typeface="Times New Roman" pitchFamily="18" charset="0"/>
                <a:cs typeface="Times New Roman" pitchFamily="18" charset="0"/>
              </a:rPr>
              <a:t>Two NOR Gate (CD4001) are cross-coupled to form an R-S Flip Flop. The output of the phase detector changes it’s logic state by triggering of the R-S Flip Flop. That is, the output of the phase detector changes its logic state on the positive edge of the input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advantage of such a detector can be understood from the graph below. It is clear that the DC output voltage is linear over 360°.</a:t>
            </a:r>
            <a:endParaRPr lang="en-US" dirty="0">
              <a:latin typeface="Times New Roman" pitchFamily="18" charset="0"/>
              <a:cs typeface="Times New Roman" pitchFamily="18" charset="0"/>
            </a:endParaRPr>
          </a:p>
        </p:txBody>
      </p:sp>
      <p:pic>
        <p:nvPicPr>
          <p:cNvPr id="173058" name="Picture 2" descr="Edge Trigger Phase Detector"/>
          <p:cNvPicPr>
            <a:picLocks noChangeAspect="1" noChangeArrowheads="1"/>
          </p:cNvPicPr>
          <p:nvPr/>
        </p:nvPicPr>
        <p:blipFill>
          <a:blip r:embed="rId2" cstate="print"/>
          <a:srcRect/>
          <a:stretch>
            <a:fillRect/>
          </a:stretch>
        </p:blipFill>
        <p:spPr bwMode="auto">
          <a:xfrm>
            <a:off x="3124200" y="4038600"/>
            <a:ext cx="2133600"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800101"/>
            <a:ext cx="656724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Terminologies associated voltage of the multiplier characteristics:</a:t>
            </a:r>
            <a:endParaRPr lang="en-US" b="1" dirty="0">
              <a:latin typeface="Times New Roman" pitchFamily="18" charset="0"/>
              <a:cs typeface="Times New Roman" pitchFamily="18" charset="0"/>
            </a:endParaRPr>
          </a:p>
        </p:txBody>
      </p:sp>
      <p:sp>
        <p:nvSpPr>
          <p:cNvPr id="6" name="Rectangle 5"/>
          <p:cNvSpPr/>
          <p:nvPr/>
        </p:nvSpPr>
        <p:spPr>
          <a:xfrm>
            <a:off x="0" y="1371601"/>
            <a:ext cx="1142364"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Accuracy:</a:t>
            </a:r>
            <a:endParaRPr lang="en-US" b="1" dirty="0">
              <a:latin typeface="Times New Roman" pitchFamily="18" charset="0"/>
              <a:cs typeface="Times New Roman" pitchFamily="18" charset="0"/>
            </a:endParaRPr>
          </a:p>
        </p:txBody>
      </p:sp>
      <p:sp>
        <p:nvSpPr>
          <p:cNvPr id="17409" name="Rectangle 1"/>
          <p:cNvSpPr>
            <a:spLocks noChangeArrowheads="1"/>
          </p:cNvSpPr>
          <p:nvPr/>
        </p:nvSpPr>
        <p:spPr bwMode="auto">
          <a:xfrm>
            <a:off x="0" y="1794750"/>
            <a:ext cx="9194800" cy="58785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specifies the derivation of the actual output from the ideal output, for any combination of X and Y inputs falling within the permissible operating range of the multiplier.</a:t>
            </a:r>
            <a:endParaRPr lang="en-US" sz="1700" dirty="0">
              <a:solidFill>
                <a:schemeClr val="tx1"/>
              </a:solidFill>
              <a:latin typeface="Times New Roman" pitchFamily="18" charset="0"/>
              <a:cs typeface="Times New Roman" pitchFamily="18" charset="0"/>
            </a:endParaRPr>
          </a:p>
        </p:txBody>
      </p:sp>
      <p:sp>
        <p:nvSpPr>
          <p:cNvPr id="8" name="Rectangle 7"/>
          <p:cNvSpPr/>
          <p:nvPr/>
        </p:nvSpPr>
        <p:spPr>
          <a:xfrm>
            <a:off x="0" y="2431018"/>
            <a:ext cx="1129540"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Linearity:</a:t>
            </a:r>
            <a:endParaRPr lang="en-US" b="1" dirty="0">
              <a:latin typeface="Times New Roman" pitchFamily="18" charset="0"/>
              <a:cs typeface="Times New Roman" pitchFamily="18" charset="0"/>
            </a:endParaRPr>
          </a:p>
        </p:txBody>
      </p:sp>
      <p:sp>
        <p:nvSpPr>
          <p:cNvPr id="17410" name="Rectangle 2"/>
          <p:cNvSpPr>
            <a:spLocks noChangeArrowheads="1"/>
          </p:cNvSpPr>
          <p:nvPr/>
        </p:nvSpPr>
        <p:spPr bwMode="auto">
          <a:xfrm>
            <a:off x="0" y="3013697"/>
            <a:ext cx="9144000" cy="58785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defines the accuracy of the multiplier. The Linearity Error can be defined as the maximum absolute derivation of the error surface. This linearity error imposes a lower limit on the multiplier accuracy.</a:t>
            </a:r>
            <a:endParaRPr lang="en-US" sz="1700" dirty="0">
              <a:solidFill>
                <a:schemeClr val="tx1"/>
              </a:solidFill>
              <a:latin typeface="Times New Roman" pitchFamily="18" charset="0"/>
              <a:cs typeface="Times New Roman" pitchFamily="18" charset="0"/>
            </a:endParaRPr>
          </a:p>
        </p:txBody>
      </p:sp>
      <p:pic>
        <p:nvPicPr>
          <p:cNvPr id="17412" name="Picture 4" descr="http://img.brainkart.com/extra3/o8khRYg.jpg"/>
          <p:cNvPicPr>
            <a:picLocks noChangeAspect="1" noChangeArrowheads="1"/>
          </p:cNvPicPr>
          <p:nvPr/>
        </p:nvPicPr>
        <p:blipFill>
          <a:blip r:embed="rId2" cstate="print"/>
          <a:srcRect/>
          <a:stretch>
            <a:fillRect/>
          </a:stretch>
        </p:blipFill>
        <p:spPr bwMode="auto">
          <a:xfrm>
            <a:off x="355600" y="3829050"/>
            <a:ext cx="3048000" cy="2750345"/>
          </a:xfrm>
          <a:prstGeom prst="rect">
            <a:avLst/>
          </a:prstGeom>
          <a:ln>
            <a:solidFill>
              <a:srgbClr val="FF0000"/>
            </a:solidFill>
          </a:ln>
          <a:effectLst>
            <a:outerShdw blurRad="292100" dist="139700" dir="2700000" algn="tl" rotWithShape="0">
              <a:srgbClr val="333333">
                <a:alpha val="65000"/>
              </a:srgbClr>
            </a:outerShdw>
          </a:effectLst>
        </p:spPr>
      </p:pic>
      <p:sp>
        <p:nvSpPr>
          <p:cNvPr id="17413" name="Rectangle 5"/>
          <p:cNvSpPr>
            <a:spLocks noChangeArrowheads="1"/>
          </p:cNvSpPr>
          <p:nvPr/>
        </p:nvSpPr>
        <p:spPr bwMode="auto">
          <a:xfrm>
            <a:off x="4318000" y="4146471"/>
            <a:ext cx="4419600" cy="215751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figure shows the response of the output as a function of one input voltage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when the other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is assumed constant. </a:t>
            </a:r>
          </a:p>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It represents the maximum percentage derivation from the ideal straight line output. </a:t>
            </a:r>
          </a:p>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An error surface is formed by plotting the output for different combinations of X and Y inputs.</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pic>
        <p:nvPicPr>
          <p:cNvPr id="186370" name="Picture 2"/>
          <p:cNvPicPr>
            <a:picLocks noChangeAspect="1" noChangeArrowheads="1"/>
          </p:cNvPicPr>
          <p:nvPr/>
        </p:nvPicPr>
        <p:blipFill>
          <a:blip r:embed="rId2" cstate="print"/>
          <a:srcRect/>
          <a:stretch>
            <a:fillRect/>
          </a:stretch>
        </p:blipFill>
        <p:spPr bwMode="auto">
          <a:xfrm>
            <a:off x="0" y="1905000"/>
            <a:ext cx="4124325" cy="3057525"/>
          </a:xfrm>
          <a:prstGeom prst="rect">
            <a:avLst/>
          </a:prstGeom>
          <a:ln>
            <a:solidFill>
              <a:srgbClr val="00B050"/>
            </a:solidFill>
          </a:ln>
          <a:effectLst>
            <a:outerShdw blurRad="292100" dist="139700" dir="2700000" algn="tl" rotWithShape="0">
              <a:srgbClr val="333333">
                <a:alpha val="65000"/>
              </a:srgbClr>
            </a:outerShdw>
          </a:effectLst>
        </p:spPr>
      </p:pic>
      <p:pic>
        <p:nvPicPr>
          <p:cNvPr id="186371" name="Picture 3"/>
          <p:cNvPicPr>
            <a:picLocks noChangeAspect="1" noChangeArrowheads="1"/>
          </p:cNvPicPr>
          <p:nvPr/>
        </p:nvPicPr>
        <p:blipFill>
          <a:blip r:embed="rId3" cstate="print"/>
          <a:srcRect/>
          <a:stretch>
            <a:fillRect/>
          </a:stretch>
        </p:blipFill>
        <p:spPr bwMode="auto">
          <a:xfrm>
            <a:off x="4191000" y="4038600"/>
            <a:ext cx="4953000" cy="2600325"/>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
        <p:nvSpPr>
          <p:cNvPr id="6" name="Rectangle 5"/>
          <p:cNvSpPr/>
          <p:nvPr/>
        </p:nvSpPr>
        <p:spPr>
          <a:xfrm>
            <a:off x="0" y="1923871"/>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with an output signal whose output can be varied over a range, which is </a:t>
            </a:r>
            <a:r>
              <a:rPr lang="en-US" b="1" dirty="0" smtClean="0">
                <a:latin typeface="Times New Roman" pitchFamily="18" charset="0"/>
                <a:cs typeface="Times New Roman" pitchFamily="18" charset="0"/>
              </a:rPr>
              <a:t>controlled</a:t>
            </a:r>
            <a:r>
              <a:rPr lang="en-US" dirty="0" smtClean="0">
                <a:latin typeface="Times New Roman" pitchFamily="18" charset="0"/>
                <a:cs typeface="Times New Roman" pitchFamily="18" charset="0"/>
              </a:rPr>
              <a:t> by the input DC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It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whose output frequency is directly related to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at its input. The </a:t>
            </a:r>
            <a:r>
              <a:rPr lang="en-US" b="1" dirty="0" smtClean="0">
                <a:latin typeface="Times New Roman" pitchFamily="18" charset="0"/>
                <a:cs typeface="Times New Roman" pitchFamily="18" charset="0"/>
              </a:rPr>
              <a:t>oscillation</a:t>
            </a:r>
            <a:r>
              <a:rPr lang="en-US" dirty="0" smtClean="0">
                <a:latin typeface="Times New Roman" pitchFamily="18" charset="0"/>
                <a:cs typeface="Times New Roman" pitchFamily="18" charset="0"/>
              </a:rPr>
              <a:t> frequency varies from few hertz to hundreds of GHz.</a:t>
            </a:r>
            <a:endParaRPr lang="en-US" dirty="0">
              <a:latin typeface="Times New Roman" pitchFamily="18" charset="0"/>
              <a:cs typeface="Times New Roman" pitchFamily="18" charset="0"/>
            </a:endParaRPr>
          </a:p>
        </p:txBody>
      </p:sp>
      <p:sp>
        <p:nvSpPr>
          <p:cNvPr id="7" name="Rectangle 6"/>
          <p:cNvSpPr/>
          <p:nvPr/>
        </p:nvSpPr>
        <p:spPr>
          <a:xfrm>
            <a:off x="0" y="3556337"/>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It is an electronic circuit that is used to lock the output frequency of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with the desired input frequency by constantly comparing the phase of the input frequency with that of the output frequency of the </a:t>
            </a:r>
            <a:r>
              <a:rPr lang="en-US" b="1" dirty="0" smtClean="0">
                <a:latin typeface="Times New Roman" pitchFamily="18" charset="0"/>
                <a:cs typeface="Times New Roman" pitchFamily="18" charset="0"/>
              </a:rPr>
              <a:t>VCO</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PLL</a:t>
            </a:r>
            <a:r>
              <a:rPr lang="en-US" dirty="0" smtClean="0">
                <a:latin typeface="Times New Roman" pitchFamily="18" charset="0"/>
                <a:cs typeface="Times New Roman" pitchFamily="18" charset="0"/>
              </a:rPr>
              <a:t> is used to generate a signal, modulate, or demodulate it.</a:t>
            </a:r>
            <a:endParaRPr lang="en-US" dirty="0">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633537" y="1948013"/>
            <a:ext cx="6062663" cy="31573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76200" y="1343025"/>
            <a:ext cx="8991600" cy="508979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828800" y="1153505"/>
            <a:ext cx="5105399" cy="539969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905000" y="1400175"/>
            <a:ext cx="5462587" cy="5252962"/>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cstate="print"/>
          <a:srcRect/>
          <a:stretch>
            <a:fillRect/>
          </a:stretch>
        </p:blipFill>
        <p:spPr bwMode="auto">
          <a:xfrm>
            <a:off x="338138" y="1624013"/>
            <a:ext cx="8467725" cy="360997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400050" y="1447800"/>
            <a:ext cx="8343900" cy="49530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42913" y="1295400"/>
            <a:ext cx="8258175" cy="12477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66775" y="6276975"/>
            <a:ext cx="8277225" cy="581025"/>
          </a:xfrm>
          <a:prstGeom prst="rect">
            <a:avLst/>
          </a:prstGeom>
          <a:noFill/>
          <a:ln w="9525">
            <a:solidFill>
              <a:srgbClr val="FF0000"/>
            </a:solid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219200" y="2990850"/>
            <a:ext cx="7117039" cy="1276350"/>
          </a:xfrm>
          <a:prstGeom prst="rect">
            <a:avLst/>
          </a:prstGeom>
          <a:ln>
            <a:noFill/>
          </a:ln>
          <a:effectLst>
            <a:outerShdw blurRad="292100" dist="139700" dir="2700000" algn="tl" rotWithShape="0">
              <a:srgbClr val="333333">
                <a:alpha val="65000"/>
              </a:srgbClr>
            </a:outerShdw>
          </a:effectLst>
        </p:spPr>
      </p:pic>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8" name="Rectangle 7"/>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577850" y="762000"/>
            <a:ext cx="8128000" cy="609600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800101"/>
            <a:ext cx="656724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Terminologies associated voltage of the multiplier characteristics:</a:t>
            </a:r>
            <a:endParaRPr lang="en-US" b="1" dirty="0">
              <a:latin typeface="Times New Roman" pitchFamily="18" charset="0"/>
              <a:cs typeface="Times New Roman" pitchFamily="18" charset="0"/>
            </a:endParaRPr>
          </a:p>
        </p:txBody>
      </p:sp>
      <p:sp>
        <p:nvSpPr>
          <p:cNvPr id="6" name="Rectangle 5"/>
          <p:cNvSpPr/>
          <p:nvPr/>
        </p:nvSpPr>
        <p:spPr>
          <a:xfrm>
            <a:off x="0" y="1428751"/>
            <a:ext cx="2253887"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Square law accuracy:</a:t>
            </a:r>
            <a:endParaRPr lang="en-US" b="1" dirty="0">
              <a:latin typeface="Times New Roman" pitchFamily="18" charset="0"/>
              <a:cs typeface="Times New Roman" pitchFamily="18" charset="0"/>
            </a:endParaRPr>
          </a:p>
        </p:txBody>
      </p:sp>
      <p:sp>
        <p:nvSpPr>
          <p:cNvPr id="18433" name="Rectangle 1"/>
          <p:cNvSpPr>
            <a:spLocks noChangeArrowheads="1"/>
          </p:cNvSpPr>
          <p:nvPr/>
        </p:nvSpPr>
        <p:spPr bwMode="auto">
          <a:xfrm>
            <a:off x="50800" y="2032042"/>
            <a:ext cx="5435600" cy="111107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Square – law curve is obtained with the X and Y inputs connected together and applied with the same input signal. The maximum derivation of the output voltage from an ideal square –law curve expresses the squaring mode accuracy.</a:t>
            </a:r>
            <a:endParaRPr lang="en-US" sz="2200" dirty="0">
              <a:solidFill>
                <a:schemeClr val="tx1"/>
              </a:solidFill>
              <a:latin typeface="Times New Roman" pitchFamily="18" charset="0"/>
              <a:cs typeface="Times New Roman" pitchFamily="18" charset="0"/>
            </a:endParaRPr>
          </a:p>
        </p:txBody>
      </p:sp>
      <p:pic>
        <p:nvPicPr>
          <p:cNvPr id="18435" name="Picture 3" descr="http://img.brainkart.com/extra3/erenwrZ.jpg"/>
          <p:cNvPicPr>
            <a:picLocks noChangeAspect="1" noChangeArrowheads="1"/>
          </p:cNvPicPr>
          <p:nvPr/>
        </p:nvPicPr>
        <p:blipFill>
          <a:blip r:embed="rId2" cstate="print"/>
          <a:srcRect/>
          <a:stretch>
            <a:fillRect/>
          </a:stretch>
        </p:blipFill>
        <p:spPr bwMode="auto">
          <a:xfrm>
            <a:off x="5593986" y="1257300"/>
            <a:ext cx="3499214" cy="2457450"/>
          </a:xfrm>
          <a:prstGeom prst="rect">
            <a:avLst/>
          </a:prstGeom>
          <a:ln>
            <a:solidFill>
              <a:srgbClr val="00B050"/>
            </a:solidFill>
          </a:ln>
          <a:effectLst>
            <a:outerShdw blurRad="292100" dist="139700" dir="2700000" algn="tl" rotWithShape="0">
              <a:srgbClr val="333333">
                <a:alpha val="65000"/>
              </a:srgbClr>
            </a:outerShdw>
          </a:effectLst>
        </p:spPr>
      </p:pic>
      <p:sp>
        <p:nvSpPr>
          <p:cNvPr id="9" name="Rectangle 8"/>
          <p:cNvSpPr/>
          <p:nvPr/>
        </p:nvSpPr>
        <p:spPr>
          <a:xfrm>
            <a:off x="1" y="3543301"/>
            <a:ext cx="1296252"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Bandwidth:</a:t>
            </a:r>
            <a:endParaRPr lang="en-US" b="1" dirty="0">
              <a:latin typeface="Times New Roman" pitchFamily="18" charset="0"/>
              <a:cs typeface="Times New Roman" pitchFamily="18" charset="0"/>
            </a:endParaRPr>
          </a:p>
        </p:txBody>
      </p:sp>
      <p:sp>
        <p:nvSpPr>
          <p:cNvPr id="18436" name="Rectangle 4"/>
          <p:cNvSpPr>
            <a:spLocks noChangeArrowheads="1"/>
          </p:cNvSpPr>
          <p:nvPr/>
        </p:nvSpPr>
        <p:spPr bwMode="auto">
          <a:xfrm>
            <a:off x="203200" y="3999341"/>
            <a:ext cx="8432800" cy="111107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Bandwidth indicates the operating capability of an analog multiplier at higher frequency values. Small signal 3 dB bandwidth defines the frequency f0 at which the output reduces by 3dB from its low frequency value for a constant input voltage. This is identified individually for the X and Y input channels normally.</a:t>
            </a:r>
            <a:endParaRPr lang="en-US" sz="2200" dirty="0">
              <a:solidFill>
                <a:schemeClr val="tx1"/>
              </a:solidFill>
              <a:latin typeface="Times New Roman" pitchFamily="18" charset="0"/>
              <a:cs typeface="Times New Roman" pitchFamily="18" charset="0"/>
            </a:endParaRPr>
          </a:p>
        </p:txBody>
      </p:sp>
      <p:sp>
        <p:nvSpPr>
          <p:cNvPr id="11" name="Rectangle 10"/>
          <p:cNvSpPr/>
          <p:nvPr/>
        </p:nvSpPr>
        <p:spPr>
          <a:xfrm>
            <a:off x="1" y="5314951"/>
            <a:ext cx="1296252"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Bandwidth:</a:t>
            </a:r>
            <a:endParaRPr lang="en-US" b="1" dirty="0">
              <a:latin typeface="Times New Roman" pitchFamily="18" charset="0"/>
              <a:cs typeface="Times New Roman" pitchFamily="18" charset="0"/>
            </a:endParaRPr>
          </a:p>
        </p:txBody>
      </p:sp>
      <p:sp>
        <p:nvSpPr>
          <p:cNvPr id="18437" name="Rectangle 5"/>
          <p:cNvSpPr>
            <a:spLocks noChangeArrowheads="1"/>
          </p:cNvSpPr>
          <p:nvPr/>
        </p:nvSpPr>
        <p:spPr bwMode="auto">
          <a:xfrm>
            <a:off x="254000" y="5811696"/>
            <a:ext cx="8483600" cy="8494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quadrant defines the applicability of the circuit for bipolar signals at its inputs. First – quadrant device accepts only positive input signals, the two quadrant device accepts one bipolar signal and one </a:t>
            </a:r>
            <a:r>
              <a:rPr lang="en-US" sz="1700" dirty="0" err="1">
                <a:solidFill>
                  <a:schemeClr val="tx1"/>
                </a:solidFill>
                <a:latin typeface="Times New Roman" pitchFamily="18" charset="0"/>
                <a:ea typeface="Times New Roman" pitchFamily="18" charset="0"/>
                <a:cs typeface="Times New Roman" pitchFamily="18" charset="0"/>
              </a:rPr>
              <a:t>unipolar</a:t>
            </a:r>
            <a:r>
              <a:rPr lang="en-US" sz="1700" dirty="0">
                <a:solidFill>
                  <a:schemeClr val="tx1"/>
                </a:solidFill>
                <a:latin typeface="Times New Roman" pitchFamily="18" charset="0"/>
                <a:ea typeface="Times New Roman" pitchFamily="18" charset="0"/>
                <a:cs typeface="Times New Roman" pitchFamily="18" charset="0"/>
              </a:rPr>
              <a:t> signal and the four quadrant device accepts two bipolar signals.</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7170" name="Picture 2"/>
          <p:cNvPicPr>
            <a:picLocks noChangeAspect="1" noChangeArrowheads="1"/>
          </p:cNvPicPr>
          <p:nvPr/>
        </p:nvPicPr>
        <p:blipFill>
          <a:blip r:embed="rId2" cstate="print"/>
          <a:srcRect/>
          <a:stretch>
            <a:fillRect/>
          </a:stretch>
        </p:blipFill>
        <p:spPr bwMode="auto">
          <a:xfrm>
            <a:off x="171450" y="1905000"/>
            <a:ext cx="8801100" cy="1828800"/>
          </a:xfrm>
          <a:prstGeom prst="rect">
            <a:avLst/>
          </a:prstGeom>
          <a:noFill/>
          <a:ln w="9525">
            <a:solidFill>
              <a:srgbClr val="FF0000"/>
            </a:solid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95438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4. Low Pass Filter</a:t>
            </a:r>
            <a:endParaRPr lang="en-US" b="1" dirty="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2" cstate="print"/>
          <a:srcRect/>
          <a:stretch>
            <a:fillRect/>
          </a:stretch>
        </p:blipFill>
        <p:spPr bwMode="auto">
          <a:xfrm>
            <a:off x="385763" y="1447800"/>
            <a:ext cx="8372475" cy="5229225"/>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19225" y="1233488"/>
            <a:ext cx="6305550" cy="439102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p>
        </p:txBody>
      </p:sp>
      <p:pic>
        <p:nvPicPr>
          <p:cNvPr id="2050" name="Picture 2"/>
          <p:cNvPicPr>
            <a:picLocks noChangeAspect="1" noChangeArrowheads="1"/>
          </p:cNvPicPr>
          <p:nvPr/>
        </p:nvPicPr>
        <p:blipFill>
          <a:blip r:embed="rId2" cstate="print"/>
          <a:srcRect/>
          <a:stretch>
            <a:fillRect/>
          </a:stretch>
        </p:blipFill>
        <p:spPr bwMode="auto">
          <a:xfrm>
            <a:off x="0" y="1371600"/>
            <a:ext cx="9153525" cy="548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3074" name="Picture 2"/>
          <p:cNvPicPr>
            <a:picLocks noChangeAspect="1" noChangeArrowheads="1"/>
          </p:cNvPicPr>
          <p:nvPr/>
        </p:nvPicPr>
        <p:blipFill>
          <a:blip r:embed="rId2" cstate="print"/>
          <a:srcRect/>
          <a:stretch>
            <a:fillRect/>
          </a:stretch>
        </p:blipFill>
        <p:spPr bwMode="auto">
          <a:xfrm>
            <a:off x="3086100" y="1238250"/>
            <a:ext cx="2971800" cy="7429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857625" y="2209800"/>
            <a:ext cx="1428750" cy="381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04813" y="2976563"/>
            <a:ext cx="8334375" cy="9048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1828800" y="4033537"/>
            <a:ext cx="5524500" cy="2824463"/>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0" y="838200"/>
            <a:ext cx="196945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Other Parameters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4098" name="Picture 2"/>
          <p:cNvPicPr>
            <a:picLocks noChangeAspect="1" noChangeArrowheads="1"/>
          </p:cNvPicPr>
          <p:nvPr/>
        </p:nvPicPr>
        <p:blipFill>
          <a:blip r:embed="rId2" cstate="print"/>
          <a:srcRect/>
          <a:stretch>
            <a:fillRect/>
          </a:stretch>
        </p:blipFill>
        <p:spPr bwMode="auto">
          <a:xfrm>
            <a:off x="409575" y="1371600"/>
            <a:ext cx="8324850" cy="22860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14338" y="3657600"/>
            <a:ext cx="8315325" cy="31432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5122" name="Picture 2"/>
          <p:cNvPicPr>
            <a:picLocks noChangeAspect="1" noChangeArrowheads="1"/>
          </p:cNvPicPr>
          <p:nvPr/>
        </p:nvPicPr>
        <p:blipFill>
          <a:blip r:embed="rId2" cstate="print"/>
          <a:srcRect/>
          <a:stretch>
            <a:fillRect/>
          </a:stretch>
        </p:blipFill>
        <p:spPr bwMode="auto">
          <a:xfrm>
            <a:off x="414338" y="1733550"/>
            <a:ext cx="8315325" cy="33909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6146" name="Picture 2"/>
          <p:cNvPicPr>
            <a:picLocks noChangeAspect="1" noChangeArrowheads="1"/>
          </p:cNvPicPr>
          <p:nvPr/>
        </p:nvPicPr>
        <p:blipFill>
          <a:blip r:embed="rId2" cstate="print"/>
          <a:srcRect/>
          <a:stretch>
            <a:fillRect/>
          </a:stretch>
        </p:blipFill>
        <p:spPr bwMode="auto">
          <a:xfrm>
            <a:off x="428625" y="2024063"/>
            <a:ext cx="8286750" cy="28098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7170" name="Picture 2"/>
          <p:cNvPicPr>
            <a:picLocks noChangeAspect="1" noChangeArrowheads="1"/>
          </p:cNvPicPr>
          <p:nvPr/>
        </p:nvPicPr>
        <p:blipFill>
          <a:blip r:embed="rId2" cstate="print"/>
          <a:srcRect/>
          <a:stretch>
            <a:fillRect/>
          </a:stretch>
        </p:blipFill>
        <p:spPr bwMode="auto">
          <a:xfrm>
            <a:off x="419100" y="1423988"/>
            <a:ext cx="830580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8194" name="Picture 2"/>
          <p:cNvPicPr>
            <a:picLocks noChangeAspect="1" noChangeArrowheads="1"/>
          </p:cNvPicPr>
          <p:nvPr/>
        </p:nvPicPr>
        <p:blipFill>
          <a:blip r:embed="rId2" cstate="print"/>
          <a:srcRect/>
          <a:stretch>
            <a:fillRect/>
          </a:stretch>
        </p:blipFill>
        <p:spPr bwMode="auto">
          <a:xfrm>
            <a:off x="419100" y="1343025"/>
            <a:ext cx="8305800" cy="41719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1" y="800101"/>
            <a:ext cx="347665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Logarithmic summing Technique:</a:t>
            </a:r>
            <a:endParaRPr lang="en-US" b="1" dirty="0">
              <a:latin typeface="Times New Roman" pitchFamily="18" charset="0"/>
              <a:cs typeface="Times New Roman" pitchFamily="18" charset="0"/>
            </a:endParaRPr>
          </a:p>
        </p:txBody>
      </p:sp>
      <p:sp>
        <p:nvSpPr>
          <p:cNvPr id="20481" name="Rectangle 1"/>
          <p:cNvSpPr>
            <a:spLocks noChangeArrowheads="1"/>
          </p:cNvSpPr>
          <p:nvPr/>
        </p:nvSpPr>
        <p:spPr bwMode="auto">
          <a:xfrm>
            <a:off x="101600" y="1338367"/>
            <a:ext cx="4673600" cy="2419124"/>
          </a:xfrm>
          <a:prstGeom prst="rect">
            <a:avLst/>
          </a:prstGeom>
          <a:solidFill>
            <a:schemeClr val="accent2">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technique uses the relationship </a:t>
            </a:r>
          </a:p>
          <a:p>
            <a:pPr marL="320040" indent="-320040"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 </a:t>
            </a:r>
            <a:r>
              <a:rPr lang="en-US" sz="1700" dirty="0" err="1">
                <a:solidFill>
                  <a:schemeClr val="tx1"/>
                </a:solidFill>
                <a:latin typeface="Times New Roman" pitchFamily="18" charset="0"/>
                <a:ea typeface="Times New Roman" pitchFamily="18" charset="0"/>
                <a:cs typeface="Times New Roman" pitchFamily="18" charset="0"/>
              </a:rPr>
              <a:t>lnV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a:t>
            </a:r>
            <a:endParaRPr lang="en-US" sz="17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As shown in figure the input voltages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are converted to their logarithmic equivalent, which are then added together by a summer. </a:t>
            </a: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An antilogarithmic converter produces the output      voltage of the summer. The output is given by,       </a:t>
            </a:r>
            <a:endParaRPr lang="en-US" sz="17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 ln</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 =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endParaRPr lang="en-US" sz="1700" dirty="0">
              <a:solidFill>
                <a:schemeClr val="tx1"/>
              </a:solidFill>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cstate="print"/>
          <a:srcRect/>
          <a:stretch>
            <a:fillRect/>
          </a:stretch>
        </p:blipFill>
        <p:spPr bwMode="auto">
          <a:xfrm>
            <a:off x="4893659" y="914400"/>
            <a:ext cx="4157577" cy="2482453"/>
          </a:xfrm>
          <a:prstGeom prst="rect">
            <a:avLst/>
          </a:prstGeom>
          <a:ln>
            <a:solidFill>
              <a:srgbClr val="0070C0"/>
            </a:solidFill>
          </a:ln>
          <a:effectLst>
            <a:outerShdw blurRad="292100" dist="139700" dir="2700000" algn="tl" rotWithShape="0">
              <a:srgbClr val="333333">
                <a:alpha val="65000"/>
              </a:srgbClr>
            </a:outerShdw>
          </a:effectLst>
        </p:spPr>
      </p:pic>
      <p:sp>
        <p:nvSpPr>
          <p:cNvPr id="20483" name="Rectangle 3"/>
          <p:cNvSpPr>
            <a:spLocks noChangeArrowheads="1"/>
          </p:cNvSpPr>
          <p:nvPr/>
        </p:nvSpPr>
        <p:spPr bwMode="auto">
          <a:xfrm>
            <a:off x="406400" y="4227941"/>
            <a:ext cx="8229600" cy="111107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relationship between I</a:t>
            </a:r>
            <a:r>
              <a:rPr lang="en-US" sz="1700" baseline="-30000" dirty="0">
                <a:solidFill>
                  <a:schemeClr val="tx1"/>
                </a:solidFill>
                <a:latin typeface="Times New Roman" pitchFamily="18" charset="0"/>
                <a:ea typeface="Times New Roman" pitchFamily="18" charset="0"/>
                <a:cs typeface="Times New Roman" pitchFamily="18" charset="0"/>
              </a:rPr>
              <a:t>0</a:t>
            </a:r>
            <a:r>
              <a:rPr lang="en-US" sz="1700" dirty="0">
                <a:solidFill>
                  <a:schemeClr val="tx1"/>
                </a:solidFill>
                <a:latin typeface="Times New Roman" pitchFamily="18" charset="0"/>
                <a:ea typeface="Times New Roman" pitchFamily="18" charset="0"/>
                <a:cs typeface="Times New Roman" pitchFamily="18" charset="0"/>
              </a:rPr>
              <a:t> and V</a:t>
            </a:r>
            <a:r>
              <a:rPr lang="en-US" sz="1700" baseline="-30000" dirty="0">
                <a:solidFill>
                  <a:schemeClr val="tx1"/>
                </a:solidFill>
                <a:latin typeface="Times New Roman" pitchFamily="18" charset="0"/>
                <a:ea typeface="Times New Roman" pitchFamily="18" charset="0"/>
                <a:cs typeface="Times New Roman" pitchFamily="18" charset="0"/>
              </a:rPr>
              <a:t>BE</a:t>
            </a:r>
            <a:r>
              <a:rPr lang="en-US" sz="1700" dirty="0">
                <a:solidFill>
                  <a:schemeClr val="tx1"/>
                </a:solidFill>
                <a:latin typeface="Times New Roman" pitchFamily="18" charset="0"/>
                <a:ea typeface="Times New Roman" pitchFamily="18" charset="0"/>
                <a:cs typeface="Times New Roman" pitchFamily="18" charset="0"/>
              </a:rPr>
              <a:t> of the transistor is given by </a:t>
            </a:r>
            <a:r>
              <a:rPr lang="en-US" sz="1700" b="1" dirty="0">
                <a:solidFill>
                  <a:srgbClr val="00B050"/>
                </a:solidFill>
                <a:latin typeface="Times New Roman" pitchFamily="18" charset="0"/>
                <a:ea typeface="Times New Roman" pitchFamily="18" charset="0"/>
                <a:cs typeface="Times New Roman" pitchFamily="18" charset="0"/>
              </a:rPr>
              <a:t>I</a:t>
            </a:r>
            <a:r>
              <a:rPr lang="en-US" sz="1700" b="1" baseline="-30000" dirty="0">
                <a:solidFill>
                  <a:srgbClr val="00B050"/>
                </a:solidFill>
                <a:latin typeface="Times New Roman" pitchFamily="18" charset="0"/>
                <a:ea typeface="Times New Roman" pitchFamily="18" charset="0"/>
                <a:cs typeface="Times New Roman" pitchFamily="18" charset="0"/>
              </a:rPr>
              <a:t>C</a:t>
            </a:r>
            <a:r>
              <a:rPr lang="en-US" sz="1700" b="1" dirty="0">
                <a:solidFill>
                  <a:srgbClr val="00B050"/>
                </a:solidFill>
                <a:latin typeface="Times New Roman" pitchFamily="18" charset="0"/>
                <a:ea typeface="Times New Roman" pitchFamily="18" charset="0"/>
                <a:cs typeface="Times New Roman" pitchFamily="18" charset="0"/>
              </a:rPr>
              <a:t> = I</a:t>
            </a:r>
            <a:r>
              <a:rPr lang="en-US" sz="1700" b="1" baseline="-25000" dirty="0">
                <a:solidFill>
                  <a:srgbClr val="00B050"/>
                </a:solidFill>
                <a:latin typeface="Times New Roman" pitchFamily="18" charset="0"/>
                <a:ea typeface="Times New Roman" pitchFamily="18" charset="0"/>
                <a:cs typeface="Times New Roman" pitchFamily="18" charset="0"/>
              </a:rPr>
              <a:t>0</a:t>
            </a:r>
            <a:r>
              <a:rPr lang="en-US" sz="1700" b="1" dirty="0">
                <a:solidFill>
                  <a:srgbClr val="00B050"/>
                </a:solidFill>
                <a:latin typeface="Times New Roman" pitchFamily="18" charset="0"/>
                <a:ea typeface="Times New Roman" pitchFamily="18" charset="0"/>
                <a:cs typeface="Times New Roman" pitchFamily="18" charset="0"/>
              </a:rPr>
              <a:t>e</a:t>
            </a:r>
            <a:r>
              <a:rPr lang="en-US" sz="1700" b="1" baseline="30000" dirty="0">
                <a:solidFill>
                  <a:srgbClr val="00B050"/>
                </a:solidFill>
                <a:latin typeface="Times New Roman" pitchFamily="18" charset="0"/>
                <a:ea typeface="Times New Roman" pitchFamily="18" charset="0"/>
                <a:cs typeface="Times New Roman" pitchFamily="18" charset="0"/>
              </a:rPr>
              <a:t>(VBE /VT )</a:t>
            </a:r>
            <a:r>
              <a:rPr lang="en-US" sz="1700" baseline="30000" dirty="0">
                <a:solidFill>
                  <a:schemeClr val="tx1"/>
                </a:solidFill>
                <a:latin typeface="Times New Roman" pitchFamily="18" charset="0"/>
                <a:ea typeface="Times New Roman" pitchFamily="18" charset="0"/>
                <a:cs typeface="Times New Roman" pitchFamily="18" charset="0"/>
              </a:rPr>
              <a:t> .</a:t>
            </a:r>
            <a:r>
              <a:rPr lang="en-US" sz="1700" dirty="0">
                <a:solidFill>
                  <a:schemeClr val="tx1"/>
                </a:solidFill>
                <a:latin typeface="Times New Roman" pitchFamily="18" charset="0"/>
                <a:ea typeface="Times New Roman" pitchFamily="18" charset="0"/>
                <a:cs typeface="Times New Roman" pitchFamily="18" charset="0"/>
              </a:rPr>
              <a:t>It is found that the transistor follows the relationship very accurately in the range of 10nA to 100mA. Logarithmic multiplier has low accuracy and high temperature instability.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method is applicable only to positive values of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p:txBody>
      </p:sp>
      <p:sp>
        <p:nvSpPr>
          <p:cNvPr id="20484" name="Rectangle 4"/>
          <p:cNvSpPr>
            <a:spLocks noChangeArrowheads="1"/>
          </p:cNvSpPr>
          <p:nvPr/>
        </p:nvSpPr>
        <p:spPr bwMode="auto">
          <a:xfrm>
            <a:off x="152400" y="5846937"/>
            <a:ext cx="8890000" cy="37241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b="1" dirty="0">
                <a:solidFill>
                  <a:srgbClr val="FFFF00"/>
                </a:solidFill>
                <a:latin typeface="Times New Roman" pitchFamily="18" charset="0"/>
                <a:ea typeface="Times New Roman" pitchFamily="18" charset="0"/>
                <a:cs typeface="Times New Roman" pitchFamily="18" charset="0"/>
              </a:rPr>
              <a:t>Limitation: </a:t>
            </a:r>
            <a:r>
              <a:rPr lang="en-US" sz="2000" dirty="0">
                <a:solidFill>
                  <a:srgbClr val="FFFF00"/>
                </a:solidFill>
                <a:latin typeface="Times New Roman" pitchFamily="18" charset="0"/>
                <a:ea typeface="Times New Roman" pitchFamily="18" charset="0"/>
                <a:cs typeface="Times New Roman" pitchFamily="18" charset="0"/>
              </a:rPr>
              <a:t>This type of multiplier is restricted to one quadrant operation only.</a:t>
            </a:r>
            <a:endParaRPr lang="en-US" sz="2500" dirty="0">
              <a:solidFill>
                <a:srgbClr val="FFFF00"/>
              </a:solidFill>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9219" name="Picture 3"/>
          <p:cNvPicPr>
            <a:picLocks noChangeAspect="1" noChangeArrowheads="1"/>
          </p:cNvPicPr>
          <p:nvPr/>
        </p:nvPicPr>
        <p:blipFill>
          <a:blip r:embed="rId2" cstate="print"/>
          <a:srcRect/>
          <a:stretch>
            <a:fillRect/>
          </a:stretch>
        </p:blipFill>
        <p:spPr bwMode="auto">
          <a:xfrm>
            <a:off x="438150" y="1838325"/>
            <a:ext cx="8267700" cy="3181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6" name="Picture 2"/>
          <p:cNvPicPr>
            <a:picLocks noChangeAspect="1" noChangeArrowheads="1"/>
          </p:cNvPicPr>
          <p:nvPr/>
        </p:nvPicPr>
        <p:blipFill>
          <a:blip r:embed="rId2" cstate="print"/>
          <a:srcRect/>
          <a:stretch>
            <a:fillRect/>
          </a:stretch>
        </p:blipFill>
        <p:spPr bwMode="auto">
          <a:xfrm>
            <a:off x="461963" y="1476375"/>
            <a:ext cx="8220075" cy="46196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10243" name="Picture 3"/>
          <p:cNvPicPr>
            <a:picLocks noChangeAspect="1" noChangeArrowheads="1"/>
          </p:cNvPicPr>
          <p:nvPr/>
        </p:nvPicPr>
        <p:blipFill>
          <a:blip r:embed="rId2" cstate="print"/>
          <a:srcRect/>
          <a:stretch>
            <a:fillRect/>
          </a:stretch>
        </p:blipFill>
        <p:spPr bwMode="auto">
          <a:xfrm>
            <a:off x="366713" y="2328863"/>
            <a:ext cx="8410575" cy="2200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371475" y="1495425"/>
            <a:ext cx="8401050" cy="43719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1419225"/>
            <a:ext cx="7772400" cy="44481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9096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a:t>
            </a:r>
          </a:p>
        </p:txBody>
      </p:sp>
      <p:sp>
        <p:nvSpPr>
          <p:cNvPr id="6" name="TextBox 5"/>
          <p:cNvSpPr txBox="1"/>
          <p:nvPr/>
        </p:nvSpPr>
        <p:spPr>
          <a:xfrm>
            <a:off x="1295400" y="1905000"/>
            <a:ext cx="5159618" cy="1938992"/>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marL="457200" indent="-457200">
              <a:buFont typeface="+mj-lt"/>
              <a:buAutoNum type="arabicPeriod"/>
            </a:pPr>
            <a:r>
              <a:rPr lang="en-US" sz="2400" b="1" dirty="0" smtClean="0">
                <a:latin typeface="Times New Roman" pitchFamily="18" charset="0"/>
                <a:cs typeface="Times New Roman" pitchFamily="18" charset="0"/>
              </a:rPr>
              <a:t>Frequency Multiplication/Division</a:t>
            </a:r>
          </a:p>
          <a:p>
            <a:pPr marL="457200" indent="-457200">
              <a:buFont typeface="+mj-lt"/>
              <a:buAutoNum type="arabicPeriod"/>
            </a:pPr>
            <a:r>
              <a:rPr lang="en-US" sz="2400" b="1" dirty="0" smtClean="0">
                <a:latin typeface="Times New Roman" pitchFamily="18" charset="0"/>
                <a:cs typeface="Times New Roman" pitchFamily="18" charset="0"/>
              </a:rPr>
              <a:t>Frequency Translation</a:t>
            </a:r>
          </a:p>
          <a:p>
            <a:pPr marL="457200" indent="-457200">
              <a:buFont typeface="+mj-lt"/>
              <a:buAutoNum type="arabicPeriod"/>
            </a:pPr>
            <a:r>
              <a:rPr lang="en-US" sz="2400" b="1" dirty="0" smtClean="0">
                <a:latin typeface="Times New Roman" pitchFamily="18" charset="0"/>
                <a:cs typeface="Times New Roman" pitchFamily="18" charset="0"/>
              </a:rPr>
              <a:t>AM Detection</a:t>
            </a:r>
          </a:p>
          <a:p>
            <a:pPr marL="457200" indent="-457200">
              <a:buFont typeface="+mj-lt"/>
              <a:buAutoNum type="arabicPeriod"/>
            </a:pPr>
            <a:r>
              <a:rPr lang="en-US" sz="2400" b="1" dirty="0" smtClean="0">
                <a:latin typeface="Times New Roman" pitchFamily="18" charset="0"/>
                <a:cs typeface="Times New Roman" pitchFamily="18" charset="0"/>
              </a:rPr>
              <a:t>FM Demodulation</a:t>
            </a:r>
          </a:p>
          <a:p>
            <a:pPr marL="457200" indent="-457200">
              <a:buFont typeface="+mj-lt"/>
              <a:buAutoNum type="arabicPeriod"/>
            </a:pPr>
            <a:r>
              <a:rPr lang="en-US" sz="2400" b="1" dirty="0" smtClean="0">
                <a:latin typeface="Times New Roman" pitchFamily="18" charset="0"/>
                <a:cs typeface="Times New Roman" pitchFamily="18" charset="0"/>
              </a:rPr>
              <a:t>FSK Demodulation</a:t>
            </a:r>
            <a:endParaRPr lang="en-US" sz="2400" b="1" dirty="0">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p>
        </p:txBody>
      </p:sp>
      <p:pic>
        <p:nvPicPr>
          <p:cNvPr id="1026" name="Picture 2"/>
          <p:cNvPicPr>
            <a:picLocks noChangeAspect="1" noChangeArrowheads="1"/>
          </p:cNvPicPr>
          <p:nvPr/>
        </p:nvPicPr>
        <p:blipFill>
          <a:blip r:embed="rId2" cstate="print"/>
          <a:srcRect/>
          <a:stretch>
            <a:fillRect/>
          </a:stretch>
        </p:blipFill>
        <p:spPr bwMode="auto">
          <a:xfrm>
            <a:off x="1109663" y="1524000"/>
            <a:ext cx="6924675" cy="3295650"/>
          </a:xfrm>
          <a:prstGeom prst="rect">
            <a:avLst/>
          </a:prstGeom>
          <a:ln>
            <a:solidFill>
              <a:schemeClr val="accent1"/>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481013" y="5095875"/>
            <a:ext cx="8181975" cy="17621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395288" y="2390775"/>
            <a:ext cx="8353425" cy="207645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3399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Translation</a:t>
            </a:r>
          </a:p>
        </p:txBody>
      </p:sp>
      <p:pic>
        <p:nvPicPr>
          <p:cNvPr id="3074" name="Picture 2"/>
          <p:cNvPicPr>
            <a:picLocks noChangeAspect="1" noChangeArrowheads="1"/>
          </p:cNvPicPr>
          <p:nvPr/>
        </p:nvPicPr>
        <p:blipFill>
          <a:blip r:embed="rId2" cstate="print"/>
          <a:srcRect/>
          <a:stretch>
            <a:fillRect/>
          </a:stretch>
        </p:blipFill>
        <p:spPr bwMode="auto">
          <a:xfrm>
            <a:off x="381000" y="1371600"/>
            <a:ext cx="8574164" cy="4191000"/>
          </a:xfrm>
          <a:prstGeom prst="rect">
            <a:avLst/>
          </a:prstGeom>
          <a:ln>
            <a:solidFill>
              <a:srgbClr val="00B050"/>
            </a:solid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3867150" y="5638800"/>
            <a:ext cx="1409700" cy="876300"/>
          </a:xfrm>
          <a:prstGeom prst="rect">
            <a:avLst/>
          </a:prstGeom>
          <a:ln>
            <a:solidFill>
              <a:srgbClr val="0070C0"/>
            </a:solid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4" cstate="print"/>
          <a:srcRect/>
          <a:stretch>
            <a:fillRect/>
          </a:stretch>
        </p:blipFill>
        <p:spPr bwMode="auto">
          <a:xfrm>
            <a:off x="933450" y="6562725"/>
            <a:ext cx="7277100" cy="3714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762000" y="5791200"/>
            <a:ext cx="2705100" cy="32385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p>
        </p:txBody>
      </p:sp>
      <p:pic>
        <p:nvPicPr>
          <p:cNvPr id="4098" name="Picture 2"/>
          <p:cNvPicPr>
            <a:picLocks noChangeAspect="1" noChangeArrowheads="1"/>
          </p:cNvPicPr>
          <p:nvPr/>
        </p:nvPicPr>
        <p:blipFill>
          <a:blip r:embed="rId2" cstate="print"/>
          <a:srcRect/>
          <a:stretch>
            <a:fillRect/>
          </a:stretch>
        </p:blipFill>
        <p:spPr bwMode="auto">
          <a:xfrm>
            <a:off x="619125" y="2057400"/>
            <a:ext cx="7905750" cy="27432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endParaRPr lang="en-US" sz="2500" b="1" dirty="0">
              <a:solidFill>
                <a:srgbClr val="FF0000"/>
              </a:solidFill>
              <a:latin typeface="Times New Roman" pitchFamily="18" charset="0"/>
              <a:cs typeface="Times New Roman" pitchFamily="18" charset="0"/>
            </a:endParaRPr>
          </a:p>
        </p:txBody>
      </p:sp>
      <p:sp>
        <p:nvSpPr>
          <p:cNvPr id="5" name="TextBox 4"/>
          <p:cNvSpPr txBox="1"/>
          <p:nvPr/>
        </p:nvSpPr>
        <p:spPr>
          <a:xfrm>
            <a:off x="0" y="800101"/>
            <a:ext cx="448142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Pulse Height/ Width Modulation Technique:</a:t>
            </a:r>
            <a:endParaRPr lang="en-US" b="1" dirty="0">
              <a:latin typeface="Times New Roman" pitchFamily="18" charset="0"/>
              <a:cs typeface="Times New Roman" pitchFamily="18" charset="0"/>
            </a:endParaRPr>
          </a:p>
        </p:txBody>
      </p:sp>
      <p:pic>
        <p:nvPicPr>
          <p:cNvPr id="21506" name="Picture 2" descr="http://img.brainkart.com/extra3/URC8q3v.jpg"/>
          <p:cNvPicPr>
            <a:picLocks noChangeAspect="1" noChangeArrowheads="1"/>
          </p:cNvPicPr>
          <p:nvPr/>
        </p:nvPicPr>
        <p:blipFill>
          <a:blip r:embed="rId2" cstate="print"/>
          <a:srcRect/>
          <a:stretch>
            <a:fillRect/>
          </a:stretch>
        </p:blipFill>
        <p:spPr bwMode="auto">
          <a:xfrm>
            <a:off x="4073273" y="1485900"/>
            <a:ext cx="4867527" cy="2743200"/>
          </a:xfrm>
          <a:prstGeom prst="rect">
            <a:avLst/>
          </a:prstGeom>
          <a:ln>
            <a:solidFill>
              <a:srgbClr val="0070C0"/>
            </a:solidFill>
          </a:ln>
          <a:effectLst>
            <a:outerShdw blurRad="292100" dist="139700" dir="2700000" algn="tl" rotWithShape="0">
              <a:srgbClr val="333333">
                <a:alpha val="65000"/>
              </a:srgbClr>
            </a:outerShdw>
          </a:effectLst>
        </p:spPr>
      </p:pic>
      <p:sp>
        <p:nvSpPr>
          <p:cNvPr id="21507" name="Rectangle 3"/>
          <p:cNvSpPr>
            <a:spLocks noChangeArrowheads="1"/>
          </p:cNvSpPr>
          <p:nvPr/>
        </p:nvSpPr>
        <p:spPr bwMode="auto">
          <a:xfrm>
            <a:off x="152400" y="1302005"/>
            <a:ext cx="3657600" cy="29423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In this method, the pulse width of a pulse train is made proportional to one input voltage and the pulse amplitude is made proportional to the second input voltage.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Therefore, </a:t>
            </a:r>
          </a:p>
          <a:p>
            <a:pPr marL="320040" indent="-320040"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err="1">
                <a:solidFill>
                  <a:schemeClr val="tx1"/>
                </a:solidFill>
                <a:latin typeface="Times New Roman" pitchFamily="18" charset="0"/>
                <a:ea typeface="Times New Roman" pitchFamily="18" charset="0"/>
                <a:cs typeface="Times New Roman" pitchFamily="18" charset="0"/>
              </a:rPr>
              <a:t>T</a:t>
            </a:r>
            <a:r>
              <a:rPr lang="en-US" sz="1700" dirty="0">
                <a:solidFill>
                  <a:schemeClr val="tx1"/>
                </a:solidFill>
                <a:latin typeface="Times New Roman" pitchFamily="18" charset="0"/>
                <a:ea typeface="Times New Roman" pitchFamily="18" charset="0"/>
                <a:cs typeface="Times New Roman" pitchFamily="18" charset="0"/>
              </a:rPr>
              <a:t> where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are scaling factors. In figure A is the amplitude of the pulse, t is the pulse width and T is the area of the pulse. Therefore,</a:t>
            </a:r>
            <a:endParaRPr lang="en-US" sz="2200" dirty="0">
              <a:solidFill>
                <a:schemeClr val="tx1"/>
              </a:solidFill>
              <a:latin typeface="Times New Roman" pitchFamily="18" charset="0"/>
              <a:cs typeface="Times New Roman" pitchFamily="18" charset="0"/>
            </a:endParaRPr>
          </a:p>
        </p:txBody>
      </p:sp>
      <p:pic>
        <p:nvPicPr>
          <p:cNvPr id="21509" name="Picture 5" descr="http://img.brainkart.com/extra3/P5PPgBN.jpg"/>
          <p:cNvPicPr>
            <a:picLocks noChangeAspect="1" noChangeArrowheads="1"/>
          </p:cNvPicPr>
          <p:nvPr/>
        </p:nvPicPr>
        <p:blipFill>
          <a:blip r:embed="rId3" cstate="print"/>
          <a:srcRect/>
          <a:stretch>
            <a:fillRect/>
          </a:stretch>
        </p:blipFill>
        <p:spPr bwMode="auto">
          <a:xfrm>
            <a:off x="1473200" y="4400550"/>
            <a:ext cx="2373376" cy="914400"/>
          </a:xfrm>
          <a:prstGeom prst="rect">
            <a:avLst/>
          </a:prstGeom>
          <a:ln>
            <a:solidFill>
              <a:srgbClr val="FF0000"/>
            </a:solidFill>
          </a:ln>
          <a:effectLst>
            <a:outerShdw blurRad="292100" dist="139700" dir="2700000" algn="tl" rotWithShape="0">
              <a:srgbClr val="333333">
                <a:alpha val="65000"/>
              </a:srgbClr>
            </a:outerShdw>
          </a:effectLst>
        </p:spPr>
      </p:pic>
      <p:sp>
        <p:nvSpPr>
          <p:cNvPr id="21510" name="Rectangle 6"/>
          <p:cNvSpPr>
            <a:spLocks noChangeArrowheads="1"/>
          </p:cNvSpPr>
          <p:nvPr/>
        </p:nvSpPr>
        <p:spPr bwMode="auto">
          <a:xfrm>
            <a:off x="457200" y="5468796"/>
            <a:ext cx="8585200" cy="84946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v"/>
              <a:tabLst>
                <a:tab pos="200025" algn="l"/>
              </a:tabLst>
            </a:pPr>
            <a:r>
              <a:rPr lang="en-US" sz="1700" dirty="0">
                <a:solidFill>
                  <a:schemeClr val="bg1"/>
                </a:solidFill>
                <a:latin typeface="Times New Roman" pitchFamily="18" charset="0"/>
                <a:ea typeface="Times New Roman" pitchFamily="18" charset="0"/>
                <a:cs typeface="Times New Roman" pitchFamily="18" charset="0"/>
              </a:rPr>
              <a:t>The modulated pulse train is passed through an integrated circuit. </a:t>
            </a:r>
          </a:p>
          <a:p>
            <a:pPr marL="320040" indent="-320040" algn="just" defTabSz="640080" fontAlgn="base">
              <a:spcBef>
                <a:spcPct val="0"/>
              </a:spcBef>
              <a:spcAft>
                <a:spcPct val="0"/>
              </a:spcAft>
              <a:buFont typeface="Wingdings" pitchFamily="2" charset="2"/>
              <a:buChar char="v"/>
              <a:tabLst>
                <a:tab pos="200025" algn="l"/>
              </a:tabLst>
            </a:pPr>
            <a:r>
              <a:rPr lang="en-US" sz="1700" dirty="0">
                <a:solidFill>
                  <a:schemeClr val="bg1"/>
                </a:solidFill>
                <a:latin typeface="Times New Roman" pitchFamily="18" charset="0"/>
                <a:ea typeface="Times New Roman" pitchFamily="18" charset="0"/>
                <a:cs typeface="Times New Roman" pitchFamily="18" charset="0"/>
              </a:rPr>
              <a:t>Therefore, the output of the integrator is proportional to the area of pulse, which in turn is proportional to the product of two input voltages.</a:t>
            </a:r>
            <a:endParaRPr lang="en-US" sz="2200" dirty="0">
              <a:solidFill>
                <a:schemeClr val="bg1"/>
              </a:solidFill>
              <a:latin typeface="Times New Roman"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09575" y="1581150"/>
            <a:ext cx="8324850" cy="369570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95505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FM Demodulation</a:t>
            </a:r>
          </a:p>
        </p:txBody>
      </p:sp>
      <p:pic>
        <p:nvPicPr>
          <p:cNvPr id="6146" name="Picture 2"/>
          <p:cNvPicPr>
            <a:picLocks noChangeAspect="1" noChangeArrowheads="1"/>
          </p:cNvPicPr>
          <p:nvPr/>
        </p:nvPicPr>
        <p:blipFill>
          <a:blip r:embed="rId2" cstate="print"/>
          <a:srcRect/>
          <a:stretch>
            <a:fillRect/>
          </a:stretch>
        </p:blipFill>
        <p:spPr bwMode="auto">
          <a:xfrm>
            <a:off x="390525" y="2471738"/>
            <a:ext cx="8362950" cy="1914525"/>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FSK Demodulation</a:t>
            </a:r>
          </a:p>
        </p:txBody>
      </p:sp>
      <p:pic>
        <p:nvPicPr>
          <p:cNvPr id="7170" name="Picture 2"/>
          <p:cNvPicPr>
            <a:picLocks noChangeAspect="1" noChangeArrowheads="1"/>
          </p:cNvPicPr>
          <p:nvPr/>
        </p:nvPicPr>
        <p:blipFill>
          <a:blip r:embed="rId2" cstate="print"/>
          <a:srcRect/>
          <a:stretch>
            <a:fillRect/>
          </a:stretch>
        </p:blipFill>
        <p:spPr bwMode="auto">
          <a:xfrm>
            <a:off x="152400" y="1609725"/>
            <a:ext cx="8839200" cy="44862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FSK Demodulation</a:t>
            </a:r>
          </a:p>
        </p:txBody>
      </p:sp>
      <p:pic>
        <p:nvPicPr>
          <p:cNvPr id="8194" name="Picture 2"/>
          <p:cNvPicPr>
            <a:picLocks noChangeAspect="1" noChangeArrowheads="1"/>
          </p:cNvPicPr>
          <p:nvPr/>
        </p:nvPicPr>
        <p:blipFill>
          <a:blip r:embed="rId2" cstate="print"/>
          <a:srcRect/>
          <a:stretch>
            <a:fillRect/>
          </a:stretch>
        </p:blipFill>
        <p:spPr bwMode="auto">
          <a:xfrm>
            <a:off x="352425" y="1524000"/>
            <a:ext cx="8439150" cy="38862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105835"/>
            <a:ext cx="4572000" cy="646331"/>
          </a:xfrm>
          <a:prstGeom prst="rect">
            <a:avLst/>
          </a:prstGeom>
        </p:spPr>
        <p:txBody>
          <a:bodyPr>
            <a:spAutoFit/>
          </a:bodyPr>
          <a:lstStyle/>
          <a:p>
            <a:r>
              <a:rPr lang="en-US" dirty="0" smtClean="0"/>
              <a:t>http://avitec13.weebly.com/linear-integrated-circuits-lic1.html</a:t>
            </a:r>
            <a:endParaRPr lang="en-US" dirty="0"/>
          </a:p>
        </p:txBody>
      </p:sp>
      <p:sp>
        <p:nvSpPr>
          <p:cNvPr id="3" name="Rectangle 2"/>
          <p:cNvSpPr/>
          <p:nvPr/>
        </p:nvSpPr>
        <p:spPr>
          <a:xfrm>
            <a:off x="2286000" y="4154269"/>
            <a:ext cx="4572000" cy="646331"/>
          </a:xfrm>
          <a:prstGeom prst="rect">
            <a:avLst/>
          </a:prstGeom>
        </p:spPr>
        <p:txBody>
          <a:bodyPr>
            <a:spAutoFit/>
          </a:bodyPr>
          <a:lstStyle/>
          <a:p>
            <a:r>
              <a:rPr lang="en-US" dirty="0" smtClean="0"/>
              <a:t>https://www.eeeguide.com/triangular-wave-generator-using-op-amp/</a:t>
            </a:r>
            <a:endParaRPr lang="en-US" dirty="0"/>
          </a:p>
        </p:txBody>
      </p:sp>
      <p:sp>
        <p:nvSpPr>
          <p:cNvPr id="5" name="Rectangle 4"/>
          <p:cNvSpPr/>
          <p:nvPr/>
        </p:nvSpPr>
        <p:spPr>
          <a:xfrm>
            <a:off x="2286000" y="2209800"/>
            <a:ext cx="4572000" cy="646331"/>
          </a:xfrm>
          <a:prstGeom prst="rect">
            <a:avLst/>
          </a:prstGeom>
        </p:spPr>
        <p:txBody>
          <a:bodyPr>
            <a:spAutoFit/>
          </a:bodyPr>
          <a:lstStyle/>
          <a:p>
            <a:r>
              <a:rPr lang="en-US" dirty="0" smtClean="0"/>
              <a:t>https://eeebooks4u.wordpress.com/2017/04/02/rc-phase-shift-oscillator/</a:t>
            </a:r>
            <a:endParaRPr lang="en-US" dirty="0"/>
          </a:p>
        </p:txBody>
      </p:sp>
      <p:sp>
        <p:nvSpPr>
          <p:cNvPr id="6" name="Rectangle 5"/>
          <p:cNvSpPr/>
          <p:nvPr/>
        </p:nvSpPr>
        <p:spPr>
          <a:xfrm>
            <a:off x="2286000" y="1295400"/>
            <a:ext cx="4572000" cy="646331"/>
          </a:xfrm>
          <a:prstGeom prst="rect">
            <a:avLst/>
          </a:prstGeom>
        </p:spPr>
        <p:txBody>
          <a:bodyPr>
            <a:spAutoFit/>
          </a:bodyPr>
          <a:lstStyle/>
          <a:p>
            <a:r>
              <a:rPr lang="en-US" dirty="0" smtClean="0"/>
              <a:t>https://www.electronics-tutorials.ws/waveforms/555_timer.html</a:t>
            </a:r>
            <a:endParaRPr lang="en-US" dirty="0"/>
          </a:p>
        </p:txBody>
      </p:sp>
      <p:sp>
        <p:nvSpPr>
          <p:cNvPr id="2" name="Rectangle 1"/>
          <p:cNvSpPr/>
          <p:nvPr/>
        </p:nvSpPr>
        <p:spPr>
          <a:xfrm>
            <a:off x="3429000" y="5486400"/>
            <a:ext cx="4572000" cy="646331"/>
          </a:xfrm>
          <a:prstGeom prst="rect">
            <a:avLst/>
          </a:prstGeom>
        </p:spPr>
        <p:txBody>
          <a:bodyPr>
            <a:spAutoFit/>
          </a:bodyPr>
          <a:lstStyle/>
          <a:p>
            <a:r>
              <a:rPr lang="en-IN" dirty="0"/>
              <a:t>https://www.electronicshub.org/monostable-multivibrator-using-555-timer/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3933</Words>
  <Application>Microsoft Office PowerPoint</Application>
  <PresentationFormat>On-screen Show (4:3)</PresentationFormat>
  <Paragraphs>386</Paragraphs>
  <Slides>94</Slides>
  <Notes>0</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3</cp:revision>
  <dcterms:created xsi:type="dcterms:W3CDTF">2020-11-21T17:37:58Z</dcterms:created>
  <dcterms:modified xsi:type="dcterms:W3CDTF">2020-11-21T17:46:45Z</dcterms:modified>
</cp:coreProperties>
</file>